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30"/>
  </p:notesMasterIdLst>
  <p:handoutMasterIdLst>
    <p:handoutMasterId r:id="rId31"/>
  </p:handoutMasterIdLst>
  <p:sldIdLst>
    <p:sldId id="256" r:id="rId2"/>
    <p:sldId id="284" r:id="rId3"/>
    <p:sldId id="257" r:id="rId4"/>
    <p:sldId id="305" r:id="rId5"/>
    <p:sldId id="259" r:id="rId6"/>
    <p:sldId id="285" r:id="rId7"/>
    <p:sldId id="288" r:id="rId8"/>
    <p:sldId id="287" r:id="rId9"/>
    <p:sldId id="302" r:id="rId10"/>
    <p:sldId id="289" r:id="rId11"/>
    <p:sldId id="290" r:id="rId12"/>
    <p:sldId id="303" r:id="rId13"/>
    <p:sldId id="291" r:id="rId14"/>
    <p:sldId id="292" r:id="rId15"/>
    <p:sldId id="293" r:id="rId16"/>
    <p:sldId id="294" r:id="rId17"/>
    <p:sldId id="296" r:id="rId18"/>
    <p:sldId id="297" r:id="rId19"/>
    <p:sldId id="298" r:id="rId20"/>
    <p:sldId id="299" r:id="rId21"/>
    <p:sldId id="300" r:id="rId22"/>
    <p:sldId id="301" r:id="rId23"/>
    <p:sldId id="304" r:id="rId24"/>
    <p:sldId id="306" r:id="rId25"/>
    <p:sldId id="307" r:id="rId26"/>
    <p:sldId id="308" r:id="rId27"/>
    <p:sldId id="309" r:id="rId28"/>
    <p:sldId id="282" r:id="rId2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04EC"/>
    <a:srgbClr val="FFFFA7"/>
    <a:srgbClr val="FFFFCC"/>
    <a:srgbClr val="434343"/>
    <a:srgbClr val="FFFF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0" autoAdjust="0"/>
    <p:restoredTop sz="82590" autoAdjust="0"/>
  </p:normalViewPr>
  <p:slideViewPr>
    <p:cSldViewPr snapToGrid="0" snapToObjects="1">
      <p:cViewPr>
        <p:scale>
          <a:sx n="100" d="100"/>
          <a:sy n="100" d="100"/>
        </p:scale>
        <p:origin x="-1182" y="18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A7704-A86B-3941-A545-B3A3488EA8E0}" type="datetimeFigureOut">
              <a:rPr lang="en-US" smtClean="0"/>
              <a:pPr/>
              <a:t>4/29/2015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21273D-D747-B34A-9B78-90C3ED06AF5C}" type="slidenum">
              <a:rPr lang="en-US" smtClean="0"/>
              <a:pPr/>
              <a:t>‹#›</a:t>
            </a:fld>
            <a:endParaRPr lang="en-US"/>
          </a:p>
        </p:txBody>
      </p:sp>
    </p:spTree>
    <p:extLst>
      <p:ext uri="{BB962C8B-B14F-4D97-AF65-F5344CB8AC3E}">
        <p14:creationId xmlns:p14="http://schemas.microsoft.com/office/powerpoint/2010/main" xmlns="" val="4104444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CE60C-AF30-8445-88A8-27E43571F3A5}" type="datetimeFigureOut">
              <a:rPr lang="en-US" smtClean="0"/>
              <a:pPr/>
              <a:t>4/29/2015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98007-5C32-CA4A-945E-BB03CC315994}" type="slidenum">
              <a:rPr lang="en-US" smtClean="0"/>
              <a:pPr/>
              <a:t>‹#›</a:t>
            </a:fld>
            <a:endParaRPr lang="en-US"/>
          </a:p>
        </p:txBody>
      </p:sp>
    </p:spTree>
    <p:extLst>
      <p:ext uri="{BB962C8B-B14F-4D97-AF65-F5344CB8AC3E}">
        <p14:creationId xmlns:p14="http://schemas.microsoft.com/office/powerpoint/2010/main" xmlns="" val="41010355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pPr/>
              <a:t>2</a:t>
            </a:fld>
            <a:endParaRPr lang="en-US"/>
          </a:p>
        </p:txBody>
      </p:sp>
    </p:spTree>
    <p:extLst>
      <p:ext uri="{BB962C8B-B14F-4D97-AF65-F5344CB8AC3E}">
        <p14:creationId xmlns:p14="http://schemas.microsoft.com/office/powerpoint/2010/main" xmlns="" val="324790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pPr/>
              <a:t>4</a:t>
            </a:fld>
            <a:endParaRPr lang="en-US"/>
          </a:p>
        </p:txBody>
      </p:sp>
    </p:spTree>
    <p:extLst>
      <p:ext uri="{BB962C8B-B14F-4D97-AF65-F5344CB8AC3E}">
        <p14:creationId xmlns:p14="http://schemas.microsoft.com/office/powerpoint/2010/main" xmlns="" val="46901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pPr/>
              <a:t>5</a:t>
            </a:fld>
            <a:endParaRPr lang="en-US"/>
          </a:p>
        </p:txBody>
      </p:sp>
    </p:spTree>
    <p:extLst>
      <p:ext uri="{BB962C8B-B14F-4D97-AF65-F5344CB8AC3E}">
        <p14:creationId xmlns:p14="http://schemas.microsoft.com/office/powerpoint/2010/main" xmlns="" val="46901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998007-5C32-CA4A-945E-BB03CC315994}" type="slidenum">
              <a:rPr lang="en-US" smtClean="0"/>
              <a:pPr/>
              <a:t>6</a:t>
            </a:fld>
            <a:endParaRPr lang="en-US"/>
          </a:p>
        </p:txBody>
      </p:sp>
    </p:spTree>
    <p:extLst>
      <p:ext uri="{BB962C8B-B14F-4D97-AF65-F5344CB8AC3E}">
        <p14:creationId xmlns:p14="http://schemas.microsoft.com/office/powerpoint/2010/main" xmlns="" val="427597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998007-5C32-CA4A-945E-BB03CC315994}" type="slidenum">
              <a:rPr lang="en-US" smtClean="0"/>
              <a:pPr/>
              <a:t>29</a:t>
            </a:fld>
            <a:endParaRPr lang="en-US"/>
          </a:p>
        </p:txBody>
      </p:sp>
    </p:spTree>
    <p:extLst>
      <p:ext uri="{BB962C8B-B14F-4D97-AF65-F5344CB8AC3E}">
        <p14:creationId xmlns:p14="http://schemas.microsoft.com/office/powerpoint/2010/main" xmlns="" val="324790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1F24C-9852-4A36-A2D6-36074877001B}" type="datetime1">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208471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E0D05-79D8-4A5F-8708-25447877E350}" type="datetime1">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428815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23271-3780-4735-8110-A5B126C3F403}" type="datetime1">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46519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7CDFA-020D-4628-8B6E-9042726D934E}" type="datetime1">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131358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6CCF2-2DFD-4B10-BC63-265FA979D731}" type="datetime1">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350667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7D65-8BBC-4785-937B-083BE3BF7B3A}" type="datetime1">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255437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B3533F-4DA1-427F-B1B2-FE7CD274ADC6}" type="datetime1">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133513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79E6E-E57D-44A8-8D44-1D4944218814}" type="datetime1">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44754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E5755-60DB-4540-918B-D26C542E535D}" type="datetime1">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42793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BECF4-39BA-4B9A-BE5D-3B6497C000F1}" type="datetime1">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246396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87117-DC5D-41C6-A7FD-0DDCF4FE1456}" type="datetime1">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128669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6FB4306-6DE5-41AE-93E3-EEC84C28CBDD}" type="datetime1">
              <a:rPr lang="en-US" smtClean="0"/>
              <a:pPr/>
              <a:t>4/29/2015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66F06BD-03AD-0D4F-864F-1C6766B1E7AE}" type="slidenum">
              <a:rPr lang="en-US" smtClean="0"/>
              <a:pPr/>
              <a:t>‹#›</a:t>
            </a:fld>
            <a:endParaRPr lang="en-US"/>
          </a:p>
        </p:txBody>
      </p:sp>
    </p:spTree>
    <p:extLst>
      <p:ext uri="{BB962C8B-B14F-4D97-AF65-F5344CB8AC3E}">
        <p14:creationId xmlns:p14="http://schemas.microsoft.com/office/powerpoint/2010/main" xmlns="" val="180611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medicalmassage.com/-success-stories.html"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hyperlink" Target="http://medicalmassage.com/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mtsuccessgroup.com/ContinuingEducation/MedicalMassageProfessionalLevel" TargetMode="External"/><Relationship Id="rId2" Type="http://schemas.openxmlformats.org/officeDocument/2006/relationships/hyperlink" Target="http://www.lmtsuccessgroup.com/ContinuingEducation/medical_massage_practitioner_certification" TargetMode="External"/><Relationship Id="rId1" Type="http://schemas.openxmlformats.org/officeDocument/2006/relationships/slideLayout" Target="../slideLayouts/slideLayout6.xml"/><Relationship Id="rId4" Type="http://schemas.openxmlformats.org/officeDocument/2006/relationships/hyperlink" Target="http://www.lmtsuccessgroup.com/ContinuingEducation/MedicalMassageMastersLeve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mtsuccessgroup.com/ContinuingEducation/MedicalMassageBack" TargetMode="External"/><Relationship Id="rId7" Type="http://schemas.openxmlformats.org/officeDocument/2006/relationships/image" Target="../media/image19.jpeg"/><Relationship Id="rId2" Type="http://schemas.openxmlformats.org/officeDocument/2006/relationships/hyperlink" Target="http://www.lmtsuccessgroup.com/ContinuingEducation/MedicalMassageInsuranceBilling" TargetMode="Externa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lmtsuccessgroup.com/ContinuingEducation/MedicalMassageNec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www.lmtsuccessgroup.com/ContinuingEducation/MedicalMassageUpperExtremity" TargetMode="External"/><Relationship Id="rId2" Type="http://schemas.openxmlformats.org/officeDocument/2006/relationships/hyperlink" Target="http://www.lmtsuccessgroup.com/ContinuingEducation/MedicalMassagePosturePain" TargetMode="External"/><Relationship Id="rId1" Type="http://schemas.openxmlformats.org/officeDocument/2006/relationships/slideLayout" Target="../slideLayouts/slideLayout6.xml"/><Relationship Id="rId6" Type="http://schemas.openxmlformats.org/officeDocument/2006/relationships/hyperlink" Target="http://www.lmtsuccessgroup.com/ContinuingEducation/MedicalMassageLowerExtremity"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lmtsuccessgroup.com/ContinuingEducation/AdvSprt" TargetMode="External"/><Relationship Id="rId7" Type="http://schemas.openxmlformats.org/officeDocument/2006/relationships/image" Target="../media/image25.jpeg"/><Relationship Id="rId2" Type="http://schemas.openxmlformats.org/officeDocument/2006/relationships/hyperlink" Target="http://www.lmtsuccessgroup.com/ContinuingEducation/AdvancedMedicalMassage" TargetMode="Externa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lmtsuccessgroup.com/ContinuingEducation/Arthrossa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mtsuccessgroup.com/ContinuingEducation/Lypossage" TargetMode="External"/><Relationship Id="rId2" Type="http://schemas.openxmlformats.org/officeDocument/2006/relationships/hyperlink" Target="http://www.lmtsuccessgroup.com/ContinuingEducation/LymphaticDrainage" TargetMode="Externa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www.lmtsuccessgroup.com/ContinuingEducation/MassageCupping" TargetMode="External"/><Relationship Id="rId2" Type="http://schemas.openxmlformats.org/officeDocument/2006/relationships/hyperlink" Target="http://www.lmtsuccessgroup.com/ContinuingEducation/FlexibilityCoach" TargetMode="Externa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lmtsuccessgroup.com/ContinuingEducation/ThaiMassag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mtsuccessgroup.com/ContinuingEducation/MassageParties" TargetMode="External"/><Relationship Id="rId2" Type="http://schemas.openxmlformats.org/officeDocument/2006/relationships/hyperlink" Target="http://www.lmtsuccessgroup.com/ContinuingEducation/ChairMassage"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LMTSG"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hyperlink" Target="http://www.pinterest.com/lmtsuccessgroup/" TargetMode="External"/><Relationship Id="rId17" Type="http://schemas.openxmlformats.org/officeDocument/2006/relationships/image" Target="../media/image10.jpeg"/><Relationship Id="rId2" Type="http://schemas.openxmlformats.org/officeDocument/2006/relationships/hyperlink" Target="http://www.lmtsuccessgroup.com/" TargetMode="External"/><Relationship Id="rId16" Type="http://schemas.openxmlformats.org/officeDocument/2006/relationships/hyperlink" Target="https://secure.campaigner.com/CSB/Public/Form.aspx?fid=819880" TargetMode="External"/><Relationship Id="rId1" Type="http://schemas.openxmlformats.org/officeDocument/2006/relationships/slideLayout" Target="../slideLayouts/slideLayout2.xml"/><Relationship Id="rId6" Type="http://schemas.openxmlformats.org/officeDocument/2006/relationships/hyperlink" Target="mailto:info@lmtsuccessgroup.com?subject=Course%20Catalog" TargetMode="External"/><Relationship Id="rId11" Type="http://schemas.openxmlformats.org/officeDocument/2006/relationships/image" Target="../media/image7.jpe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lmtsuccessgroup.com/index.php?route=common/home" TargetMode="External"/><Relationship Id="rId4" Type="http://schemas.openxmlformats.org/officeDocument/2006/relationships/hyperlink" Target="http://lmtsuccessgroup.com/blog/" TargetMode="External"/><Relationship Id="rId9" Type="http://schemas.openxmlformats.org/officeDocument/2006/relationships/image" Target="../media/image6.png"/><Relationship Id="rId14" Type="http://schemas.openxmlformats.org/officeDocument/2006/relationships/hyperlink" Target="http://www.youtube.com/user/LMTSuccessGrou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lmtsuccessgroup.com/ContinuingEducation/MarketingMassage" TargetMode="External"/><Relationship Id="rId7" Type="http://schemas.openxmlformats.org/officeDocument/2006/relationships/image" Target="../media/image34.jpeg"/><Relationship Id="rId2" Type="http://schemas.openxmlformats.org/officeDocument/2006/relationships/hyperlink" Target="http://www.lmtsuccessgroup.com/ContinuingEducation/LMTTaxWorkshop" TargetMode="Externa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lmtsuccessgroup.com/ContinuingEducation/TaxMarket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lmtsuccessgroup.com/Cruise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lmtsuccessgroup.com/AdventureLearning/PuraVida"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lmtsuccessgroup.com/VegasSuccessSchool" TargetMode="Externa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massageliabilityinsurancegroup.com/school/?r=LMT" TargetMode="Externa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lmtsuccessgroup.com/ToolsoftheTrade/IslandSoftwarePro" TargetMode="Externa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hyperlink" Target="http://www.lmtsuccessgroup.com/ToolsoftheTrade/MedicalMassageDVD" TargetMode="External"/><Relationship Id="rId2" Type="http://schemas.openxmlformats.org/officeDocument/2006/relationships/hyperlink" Target="http://www.lmtsuccessgroup.com/ToolsoftheTrade/TrailGuidetotheBody" TargetMode="Externa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hyperlink" Target="http://www.lmtsuccessgroup.com/ContinuingEducation/MassageCupping" TargetMode="External"/><Relationship Id="rId7" Type="http://schemas.openxmlformats.org/officeDocument/2006/relationships/image" Target="../media/image48.jpeg"/><Relationship Id="rId2" Type="http://schemas.openxmlformats.org/officeDocument/2006/relationships/hyperlink" Target="http://www.lmtsuccessgroup.com/ToolsoftheTrade/MassageCuppingSet" TargetMode="External"/><Relationship Id="rId1" Type="http://schemas.openxmlformats.org/officeDocument/2006/relationships/slideLayout" Target="../slideLayouts/slideLayout6.xml"/><Relationship Id="rId6" Type="http://schemas.openxmlformats.org/officeDocument/2006/relationships/hyperlink" Target="http://www.lmtsuccessgroup.com/ToolsoftheTrade/PointerPlus"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pinterest.com/lmtsuccessgroup/" TargetMode="External"/><Relationship Id="rId18" Type="http://schemas.openxmlformats.org/officeDocument/2006/relationships/image" Target="../media/image6.png"/><Relationship Id="rId3" Type="http://schemas.openxmlformats.org/officeDocument/2006/relationships/hyperlink" Target="http://www.lmtsuccessgroup.com/" TargetMode="External"/><Relationship Id="rId7" Type="http://schemas.openxmlformats.org/officeDocument/2006/relationships/hyperlink" Target="mailto:info@lmtsuccessgroup.com?subject=Course%20Catalog" TargetMode="External"/><Relationship Id="rId12" Type="http://schemas.openxmlformats.org/officeDocument/2006/relationships/image" Target="../media/image4.png"/><Relationship Id="rId17" Type="http://schemas.openxmlformats.org/officeDocument/2006/relationships/hyperlink" Target="https://www.facebook.com/LMTSG" TargetMode="External"/><Relationship Id="rId2" Type="http://schemas.openxmlformats.org/officeDocument/2006/relationships/notesSlide" Target="../notesSlides/notesSlide5.xml"/><Relationship Id="rId16" Type="http://schemas.openxmlformats.org/officeDocument/2006/relationships/image" Target="../media/image50.jpeg"/><Relationship Id="rId20"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hyperlink" Target="http://lmtsuccessgroup.com/blog/" TargetMode="External"/><Relationship Id="rId5" Type="http://schemas.openxmlformats.org/officeDocument/2006/relationships/hyperlink" Target="http://www.lmtsuccessgroup.com/index.php?route=common/home" TargetMode="External"/><Relationship Id="rId15" Type="http://schemas.openxmlformats.org/officeDocument/2006/relationships/hyperlink" Target="http://www.lmtsuccessgroup.com/SeminarSchedule" TargetMode="External"/><Relationship Id="rId10" Type="http://schemas.openxmlformats.org/officeDocument/2006/relationships/image" Target="../media/image10.jpeg"/><Relationship Id="rId19" Type="http://schemas.openxmlformats.org/officeDocument/2006/relationships/hyperlink" Target="http://www.youtube.com/user/LMTSuccessGroup" TargetMode="External"/><Relationship Id="rId4" Type="http://schemas.openxmlformats.org/officeDocument/2006/relationships/image" Target="../media/image49.jpeg"/><Relationship Id="rId9" Type="http://schemas.openxmlformats.org/officeDocument/2006/relationships/hyperlink" Target="https://secure.campaigner.com/CSB/Public/Form.aspx?fid=819880" TargetMode="External"/><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mtsuccessgroup.com/CErequirement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ecure.campaigner.com/CSB/Public/Form.aspx?fid=819880" TargetMode="External"/><Relationship Id="rId2" Type="http://schemas.openxmlformats.org/officeDocument/2006/relationships/hyperlink" Target="http://www.lmtsuccessgroup.com/SeminarSchedule" TargetMode="Externa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s://www.facebook.com/LMTS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9371" y="5787863"/>
            <a:ext cx="5006714" cy="1477328"/>
          </a:xfrm>
          <a:prstGeom prst="rect">
            <a:avLst/>
          </a:prstGeom>
          <a:noFill/>
        </p:spPr>
        <p:txBody>
          <a:bodyPr wrap="square" rtlCol="0">
            <a:spAutoFit/>
          </a:bodyPr>
          <a:lstStyle/>
          <a:p>
            <a:pPr algn="ctr"/>
            <a:r>
              <a:rPr lang="en-US" sz="4500" dirty="0" smtClean="0">
                <a:solidFill>
                  <a:srgbClr val="00B0F0"/>
                </a:solidFill>
                <a:latin typeface="Tahoma" pitchFamily="34" charset="0"/>
                <a:ea typeface="Tahoma" pitchFamily="34" charset="0"/>
                <a:cs typeface="Tahoma" pitchFamily="34" charset="0"/>
              </a:rPr>
              <a:t>Course Catalog</a:t>
            </a:r>
            <a:br>
              <a:rPr lang="en-US" sz="4500" dirty="0" smtClean="0">
                <a:solidFill>
                  <a:srgbClr val="00B0F0"/>
                </a:solidFill>
                <a:latin typeface="Tahoma" pitchFamily="34" charset="0"/>
                <a:ea typeface="Tahoma" pitchFamily="34" charset="0"/>
                <a:cs typeface="Tahoma" pitchFamily="34" charset="0"/>
              </a:rPr>
            </a:br>
            <a:r>
              <a:rPr lang="en-US" sz="4500" dirty="0" smtClean="0">
                <a:solidFill>
                  <a:srgbClr val="00B0F0"/>
                </a:solidFill>
                <a:latin typeface="Tahoma" pitchFamily="34" charset="0"/>
                <a:ea typeface="Tahoma" pitchFamily="34" charset="0"/>
                <a:cs typeface="Tahoma" pitchFamily="34" charset="0"/>
              </a:rPr>
              <a:t>2015-2016</a:t>
            </a:r>
            <a:endParaRPr lang="en-US" sz="4500" dirty="0" smtClean="0">
              <a:solidFill>
                <a:srgbClr val="00B0F0"/>
              </a:solidFill>
              <a:latin typeface="Tahoma" pitchFamily="34" charset="0"/>
              <a:ea typeface="Tahoma" pitchFamily="34" charset="0"/>
              <a:cs typeface="Tahoma" pitchFamily="34" charset="0"/>
            </a:endParaRPr>
          </a:p>
        </p:txBody>
      </p:sp>
      <p:sp>
        <p:nvSpPr>
          <p:cNvPr id="2" name="Rectangle 1"/>
          <p:cNvSpPr/>
          <p:nvPr/>
        </p:nvSpPr>
        <p:spPr>
          <a:xfrm>
            <a:off x="0" y="14990"/>
            <a:ext cx="6858000" cy="9039069"/>
          </a:xfrm>
          <a:prstGeom prst="rect">
            <a:avLst/>
          </a:prstGeom>
          <a:noFill/>
          <a:ln w="1905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Users\Maria Ward\Documents\MyPhotos\1Website Images\1NewMedia\04AdvancedEspb.png"/>
          <p:cNvPicPr>
            <a:picLocks noChangeAspect="1" noChangeArrowheads="1"/>
          </p:cNvPicPr>
          <p:nvPr/>
        </p:nvPicPr>
        <p:blipFill>
          <a:blip r:embed="rId3"/>
          <a:srcRect/>
          <a:stretch>
            <a:fillRect/>
          </a:stretch>
        </p:blipFill>
        <p:spPr bwMode="auto">
          <a:xfrm>
            <a:off x="194560" y="2774471"/>
            <a:ext cx="6438900" cy="2514600"/>
          </a:xfrm>
          <a:prstGeom prst="rect">
            <a:avLst/>
          </a:prstGeom>
          <a:ln>
            <a:noFill/>
          </a:ln>
          <a:effectLst>
            <a:outerShdw blurRad="292100" dist="139700" dir="2700000" algn="tl" rotWithShape="0">
              <a:srgbClr val="333333">
                <a:alpha val="65000"/>
              </a:srgbClr>
            </a:outerShdw>
          </a:effectLst>
        </p:spPr>
      </p:pic>
      <p:pic>
        <p:nvPicPr>
          <p:cNvPr id="1028" name="Picture 4" descr="C:\Users\Maria Ward\Documents\MyPhotos\1Website Images\General\logo2.jpg"/>
          <p:cNvPicPr>
            <a:picLocks noChangeAspect="1" noChangeArrowheads="1"/>
          </p:cNvPicPr>
          <p:nvPr/>
        </p:nvPicPr>
        <p:blipFill>
          <a:blip r:embed="rId4"/>
          <a:srcRect/>
          <a:stretch>
            <a:fillRect/>
          </a:stretch>
        </p:blipFill>
        <p:spPr bwMode="auto">
          <a:xfrm>
            <a:off x="2071688" y="451383"/>
            <a:ext cx="2714625" cy="1285875"/>
          </a:xfrm>
          <a:prstGeom prst="rect">
            <a:avLst/>
          </a:prstGeom>
          <a:noFill/>
        </p:spPr>
      </p:pic>
      <p:sp>
        <p:nvSpPr>
          <p:cNvPr id="17" name="TextBox 16"/>
          <p:cNvSpPr txBox="1"/>
          <p:nvPr/>
        </p:nvSpPr>
        <p:spPr>
          <a:xfrm>
            <a:off x="194560" y="1853319"/>
            <a:ext cx="6221230" cy="646331"/>
          </a:xfrm>
          <a:prstGeom prst="rect">
            <a:avLst/>
          </a:prstGeom>
          <a:noFill/>
        </p:spPr>
        <p:txBody>
          <a:bodyPr wrap="square" rtlCol="0">
            <a:spAutoFit/>
          </a:bodyPr>
          <a:lstStyle/>
          <a:p>
            <a:pPr algn="ctr"/>
            <a:r>
              <a:rPr lang="en-US" dirty="0" smtClean="0">
                <a:latin typeface="Tahoma" pitchFamily="34" charset="0"/>
                <a:ea typeface="Tahoma" pitchFamily="34" charset="0"/>
                <a:cs typeface="Tahoma" pitchFamily="34" charset="0"/>
              </a:rPr>
              <a:t>Providing Continuing Education Seminars</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 to Massage Therapists for over 25 years.</a:t>
            </a:r>
            <a:endParaRPr lang="en-US"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 </a:t>
            </a:r>
            <a:endParaRPr lang="en-US" dirty="0"/>
          </a:p>
        </p:txBody>
      </p:sp>
    </p:spTree>
    <p:extLst>
      <p:ext uri="{BB962C8B-B14F-4D97-AF65-F5344CB8AC3E}">
        <p14:creationId xmlns:p14="http://schemas.microsoft.com/office/powerpoint/2010/main" xmlns="" val="149524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Our Programs</a:t>
            </a:r>
            <a:endParaRPr lang="en-US" dirty="0"/>
          </a:p>
        </p:txBody>
      </p:sp>
      <p:sp>
        <p:nvSpPr>
          <p:cNvPr id="3" name="TextBox 2"/>
          <p:cNvSpPr txBox="1"/>
          <p:nvPr/>
        </p:nvSpPr>
        <p:spPr>
          <a:xfrm>
            <a:off x="447830" y="2098618"/>
            <a:ext cx="5907998" cy="5724644"/>
          </a:xfrm>
          <a:prstGeom prst="rect">
            <a:avLst/>
          </a:prstGeom>
          <a:noFill/>
        </p:spPr>
        <p:txBody>
          <a:bodyPr wrap="square" rtlCol="0">
            <a:spAutoFit/>
          </a:bodyPr>
          <a:lstStyle/>
          <a:p>
            <a:r>
              <a:rPr lang="en-US" dirty="0" smtClean="0">
                <a:solidFill>
                  <a:srgbClr val="00B0F0"/>
                </a:solidFill>
                <a:latin typeface="Tahoma" pitchFamily="34" charset="0"/>
                <a:ea typeface="Tahoma" pitchFamily="34" charset="0"/>
                <a:cs typeface="Tahoma" pitchFamily="34" charset="0"/>
              </a:rPr>
              <a:t>Medical Massage Practitioner Certification</a:t>
            </a:r>
          </a:p>
          <a:p>
            <a:r>
              <a:rPr lang="en-US" sz="1600" dirty="0" smtClean="0">
                <a:latin typeface="Tahoma" pitchFamily="34" charset="0"/>
                <a:ea typeface="Tahoma" pitchFamily="34" charset="0"/>
                <a:cs typeface="Tahoma" pitchFamily="34" charset="0"/>
              </a:rPr>
              <a:t>Our Medical Massage Practitioner Certification program is one of the largest in the country. Medical Massage is a growing trend and we are pleased to offer this sought after certification.</a:t>
            </a:r>
          </a:p>
          <a:p>
            <a:endParaRPr lang="en-US" dirty="0" smtClean="0">
              <a:latin typeface="Tahoma" pitchFamily="34" charset="0"/>
              <a:ea typeface="Tahoma" pitchFamily="34" charset="0"/>
              <a:cs typeface="Tahoma" pitchFamily="34" charset="0"/>
            </a:endParaRPr>
          </a:p>
          <a:p>
            <a:r>
              <a:rPr lang="en-US" dirty="0" smtClean="0">
                <a:solidFill>
                  <a:srgbClr val="00B0F0"/>
                </a:solidFill>
                <a:latin typeface="Tahoma" pitchFamily="34" charset="0"/>
                <a:ea typeface="Tahoma" pitchFamily="34" charset="0"/>
                <a:cs typeface="Tahoma" pitchFamily="34" charset="0"/>
              </a:rPr>
              <a:t>Spa and </a:t>
            </a:r>
            <a:r>
              <a:rPr lang="en-US" dirty="0" err="1" smtClean="0">
                <a:solidFill>
                  <a:srgbClr val="00B0F0"/>
                </a:solidFill>
                <a:latin typeface="Tahoma" pitchFamily="34" charset="0"/>
                <a:ea typeface="Tahoma" pitchFamily="34" charset="0"/>
                <a:cs typeface="Tahoma" pitchFamily="34" charset="0"/>
              </a:rPr>
              <a:t>Medi</a:t>
            </a:r>
            <a:r>
              <a:rPr lang="en-US" dirty="0" smtClean="0">
                <a:solidFill>
                  <a:srgbClr val="00B0F0"/>
                </a:solidFill>
                <a:latin typeface="Tahoma" pitchFamily="34" charset="0"/>
                <a:ea typeface="Tahoma" pitchFamily="34" charset="0"/>
                <a:cs typeface="Tahoma" pitchFamily="34" charset="0"/>
              </a:rPr>
              <a:t>-Spa Based Classes</a:t>
            </a:r>
          </a:p>
          <a:p>
            <a:r>
              <a:rPr lang="en-US" sz="1600" dirty="0" smtClean="0">
                <a:latin typeface="Tahoma" pitchFamily="34" charset="0"/>
                <a:ea typeface="Tahoma" pitchFamily="34" charset="0"/>
                <a:cs typeface="Tahoma" pitchFamily="34" charset="0"/>
              </a:rPr>
              <a:t>Whether you work in a spa, a medical office or have your own private practice, the skills and protocols that you will learn in these classes are sure to boost your skills and enhance your business. </a:t>
            </a:r>
          </a:p>
          <a:p>
            <a:endParaRPr lang="en-US" dirty="0" smtClean="0">
              <a:latin typeface="Tahoma" pitchFamily="34" charset="0"/>
              <a:ea typeface="Tahoma" pitchFamily="34" charset="0"/>
              <a:cs typeface="Tahoma" pitchFamily="34" charset="0"/>
            </a:endParaRPr>
          </a:p>
          <a:p>
            <a:r>
              <a:rPr lang="en-US" dirty="0" err="1" smtClean="0">
                <a:solidFill>
                  <a:srgbClr val="00B0F0"/>
                </a:solidFill>
                <a:latin typeface="Tahoma" pitchFamily="34" charset="0"/>
                <a:ea typeface="Tahoma" pitchFamily="34" charset="0"/>
                <a:cs typeface="Tahoma" pitchFamily="34" charset="0"/>
              </a:rPr>
              <a:t>WorkSmart</a:t>
            </a:r>
            <a:r>
              <a:rPr lang="en-US" dirty="0" smtClean="0">
                <a:solidFill>
                  <a:srgbClr val="00B0F0"/>
                </a:solidFill>
                <a:latin typeface="Tahoma" pitchFamily="34" charset="0"/>
                <a:ea typeface="Tahoma" pitchFamily="34" charset="0"/>
                <a:cs typeface="Tahoma" pitchFamily="34" charset="0"/>
              </a:rPr>
              <a:t> Business Series</a:t>
            </a:r>
          </a:p>
          <a:p>
            <a:r>
              <a:rPr lang="en-US" sz="1600" dirty="0" smtClean="0">
                <a:latin typeface="Tahoma" pitchFamily="34" charset="0"/>
                <a:ea typeface="Tahoma" pitchFamily="34" charset="0"/>
                <a:cs typeface="Tahoma" pitchFamily="34" charset="0"/>
              </a:rPr>
              <a:t>Our company was founded with the intention of helping skilled therapists make better business decisions. We are still helping therapists to build lucrative practices.</a:t>
            </a:r>
          </a:p>
          <a:p>
            <a:endParaRPr lang="en-US" dirty="0" smtClean="0">
              <a:latin typeface="Tahoma" pitchFamily="34" charset="0"/>
              <a:ea typeface="Tahoma" pitchFamily="34" charset="0"/>
              <a:cs typeface="Tahoma" pitchFamily="34" charset="0"/>
            </a:endParaRPr>
          </a:p>
          <a:p>
            <a:r>
              <a:rPr lang="en-US" dirty="0" smtClean="0">
                <a:solidFill>
                  <a:srgbClr val="00B0F0"/>
                </a:solidFill>
                <a:latin typeface="Tahoma" pitchFamily="34" charset="0"/>
                <a:ea typeface="Tahoma" pitchFamily="34" charset="0"/>
                <a:cs typeface="Tahoma" pitchFamily="34" charset="0"/>
              </a:rPr>
              <a:t>Adventure Learning &amp; Education Vacations</a:t>
            </a:r>
          </a:p>
          <a:p>
            <a:r>
              <a:rPr lang="en-US" sz="1600" dirty="0" smtClean="0">
                <a:latin typeface="Tahoma" pitchFamily="34" charset="0"/>
                <a:ea typeface="Tahoma" pitchFamily="34" charset="0"/>
                <a:cs typeface="Tahoma" pitchFamily="34" charset="0"/>
              </a:rPr>
              <a:t>Why not have the time of your life while learning skills to enhance your career? Take a vacation and receive an education. Whether you want to take a cruise, relax at a resort in the mountains or on a white sand beach or live it up in Las Vegas, we have education vacation for you! </a:t>
            </a:r>
          </a:p>
        </p:txBody>
      </p:sp>
      <p:pic>
        <p:nvPicPr>
          <p:cNvPr id="4" name="Picture 3" descr="chalkboard.jpg"/>
          <p:cNvPicPr>
            <a:picLocks noChangeAspect="1"/>
          </p:cNvPicPr>
          <p:nvPr/>
        </p:nvPicPr>
        <p:blipFill>
          <a:blip r:embed="rId2"/>
          <a:stretch>
            <a:fillRect/>
          </a:stretch>
        </p:blipFill>
        <p:spPr>
          <a:xfrm rot="693001">
            <a:off x="4110774" y="717873"/>
            <a:ext cx="1980519" cy="1183293"/>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Medical Massage Practitioner Certification</a:t>
            </a:r>
            <a:endParaRPr lang="en-US" dirty="0"/>
          </a:p>
        </p:txBody>
      </p:sp>
      <p:sp>
        <p:nvSpPr>
          <p:cNvPr id="3" name="TextBox 2"/>
          <p:cNvSpPr txBox="1"/>
          <p:nvPr/>
        </p:nvSpPr>
        <p:spPr>
          <a:xfrm>
            <a:off x="3702570" y="2278498"/>
            <a:ext cx="2653257" cy="2862322"/>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A Medical Massage Practitioner Certification will enable you to have a lucrative career that you are proud of. </a:t>
            </a:r>
          </a:p>
          <a:p>
            <a:endParaRPr lang="en-US" dirty="0" smtClean="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You can earn your certification by successfully completing six courses.</a:t>
            </a:r>
          </a:p>
        </p:txBody>
      </p:sp>
      <p:sp>
        <p:nvSpPr>
          <p:cNvPr id="7" name="TextBox 6"/>
          <p:cNvSpPr txBox="1"/>
          <p:nvPr/>
        </p:nvSpPr>
        <p:spPr>
          <a:xfrm rot="21079615">
            <a:off x="567159" y="2735691"/>
            <a:ext cx="260491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8" name="TextBox 7"/>
          <p:cNvSpPr txBox="1"/>
          <p:nvPr/>
        </p:nvSpPr>
        <p:spPr>
          <a:xfrm rot="21112188">
            <a:off x="669355" y="2714744"/>
            <a:ext cx="2342252" cy="1631216"/>
          </a:xfrm>
          <a:prstGeom prst="rect">
            <a:avLst/>
          </a:prstGeom>
          <a:noFill/>
        </p:spPr>
        <p:txBody>
          <a:bodyPr wrap="square" rtlCol="0">
            <a:spAutoFit/>
          </a:bodyPr>
          <a:lstStyle/>
          <a:p>
            <a:pPr algn="ctr"/>
            <a:r>
              <a:rPr lang="en-US" sz="2000" u="sng" dirty="0" smtClean="0">
                <a:latin typeface="Lucida Grande" pitchFamily="2" charset="0"/>
                <a:ea typeface="Tahoma" pitchFamily="34" charset="0"/>
                <a:cs typeface="Lucida Grande" pitchFamily="2" charset="0"/>
              </a:rPr>
              <a:t>TO DO:</a:t>
            </a:r>
          </a:p>
          <a:p>
            <a:pPr>
              <a:buFont typeface="Arial" pitchFamily="34" charset="0"/>
              <a:buChar char="•"/>
            </a:pPr>
            <a:r>
              <a:rPr lang="en-US" sz="2000" dirty="0" smtClean="0">
                <a:latin typeface="Lucida Grande" pitchFamily="2" charset="0"/>
                <a:ea typeface="Tahoma" pitchFamily="34" charset="0"/>
                <a:cs typeface="Lucida Grande" pitchFamily="2" charset="0"/>
              </a:rPr>
              <a:t>Earn more money.</a:t>
            </a:r>
          </a:p>
          <a:p>
            <a:pPr>
              <a:buFont typeface="Arial" pitchFamily="34" charset="0"/>
              <a:buChar char="•"/>
            </a:pPr>
            <a:r>
              <a:rPr lang="en-US" sz="2000" dirty="0" smtClean="0">
                <a:latin typeface="Lucida Grande" pitchFamily="2" charset="0"/>
                <a:ea typeface="Tahoma" pitchFamily="34" charset="0"/>
                <a:cs typeface="Lucida Grande" pitchFamily="2" charset="0"/>
              </a:rPr>
              <a:t>Receive respect in the field of massage therapy.</a:t>
            </a:r>
          </a:p>
          <a:p>
            <a:pPr>
              <a:buFont typeface="Arial" pitchFamily="34" charset="0"/>
              <a:buChar char="•"/>
            </a:pPr>
            <a:r>
              <a:rPr lang="en-US" sz="2000" dirty="0" smtClean="0">
                <a:latin typeface="Lucida Grande" pitchFamily="2" charset="0"/>
                <a:ea typeface="Tahoma" pitchFamily="34" charset="0"/>
                <a:cs typeface="Lucida Grande" pitchFamily="2" charset="0"/>
              </a:rPr>
              <a:t>Better serve my clients.</a:t>
            </a:r>
            <a:endParaRPr lang="en-US" sz="2000" dirty="0">
              <a:latin typeface="Lucida Grande" pitchFamily="2" charset="0"/>
              <a:ea typeface="Tahoma" pitchFamily="34" charset="0"/>
              <a:cs typeface="Lucida Grande" pitchFamily="2" charset="0"/>
            </a:endParaRPr>
          </a:p>
        </p:txBody>
      </p:sp>
      <p:sp>
        <p:nvSpPr>
          <p:cNvPr id="9" name="Oval 8"/>
          <p:cNvSpPr/>
          <p:nvPr/>
        </p:nvSpPr>
        <p:spPr>
          <a:xfrm>
            <a:off x="423372" y="2881052"/>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3372" y="7525043"/>
            <a:ext cx="6091728" cy="830997"/>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The classes can be taken in any order and at any location. No testing is required. This certification is a sought-after credential but does not supersede the laws of your state.</a:t>
            </a:r>
            <a:endParaRPr lang="en-US" sz="1600" dirty="0">
              <a:latin typeface="Tahoma" pitchFamily="34" charset="0"/>
              <a:ea typeface="Tahoma" pitchFamily="34" charset="0"/>
              <a:cs typeface="Tahoma" pitchFamily="34" charset="0"/>
            </a:endParaRPr>
          </a:p>
        </p:txBody>
      </p:sp>
      <p:sp>
        <p:nvSpPr>
          <p:cNvPr id="12" name="TextBox 11"/>
          <p:cNvSpPr txBox="1"/>
          <p:nvPr/>
        </p:nvSpPr>
        <p:spPr>
          <a:xfrm>
            <a:off x="565779" y="5356915"/>
            <a:ext cx="5550207" cy="369332"/>
          </a:xfrm>
          <a:prstGeom prst="rect">
            <a:avLst/>
          </a:prstGeom>
          <a:noFill/>
        </p:spPr>
        <p:txBody>
          <a:bodyPr wrap="square" rtlCol="0">
            <a:spAutoFit/>
          </a:bodyPr>
          <a:lstStyle/>
          <a:p>
            <a:pPr algn="ctr"/>
            <a:r>
              <a:rPr lang="en-US" b="1" dirty="0" smtClean="0">
                <a:solidFill>
                  <a:schemeClr val="tx2">
                    <a:lumMod val="60000"/>
                    <a:lumOff val="40000"/>
                  </a:schemeClr>
                </a:solidFill>
                <a:latin typeface="Tahoma" pitchFamily="34" charset="0"/>
                <a:ea typeface="Tahoma" pitchFamily="34" charset="0"/>
                <a:cs typeface="Tahoma" pitchFamily="34" charset="0"/>
              </a:rPr>
              <a:t>Medical Massage Practitioner Certification</a:t>
            </a:r>
            <a:endParaRPr lang="en-US" b="1" dirty="0">
              <a:solidFill>
                <a:schemeClr val="tx2">
                  <a:lumMod val="60000"/>
                  <a:lumOff val="40000"/>
                </a:schemeClr>
              </a:solidFill>
              <a:latin typeface="Tahoma" pitchFamily="34" charset="0"/>
              <a:ea typeface="Tahoma" pitchFamily="34" charset="0"/>
              <a:cs typeface="Tahoma" pitchFamily="34" charset="0"/>
            </a:endParaRPr>
          </a:p>
        </p:txBody>
      </p:sp>
      <p:sp>
        <p:nvSpPr>
          <p:cNvPr id="13" name="TextBox 12"/>
          <p:cNvSpPr txBox="1"/>
          <p:nvPr/>
        </p:nvSpPr>
        <p:spPr>
          <a:xfrm>
            <a:off x="342901" y="5756227"/>
            <a:ext cx="3059868" cy="1200329"/>
          </a:xfrm>
          <a:prstGeom prst="rect">
            <a:avLst/>
          </a:prstGeom>
          <a:noFill/>
        </p:spPr>
        <p:txBody>
          <a:bodyPr wrap="square" rtlCol="0">
            <a:spAutoFit/>
          </a:bodyPr>
          <a:lstStyle/>
          <a:p>
            <a:r>
              <a:rPr lang="en-US" b="1" dirty="0" smtClean="0">
                <a:latin typeface="Tahoma" pitchFamily="34" charset="0"/>
                <a:ea typeface="Tahoma" pitchFamily="34" charset="0"/>
                <a:cs typeface="Tahoma" pitchFamily="34" charset="0"/>
              </a:rPr>
              <a:t>Professional Level Series</a:t>
            </a:r>
          </a:p>
          <a:p>
            <a:pPr lvl="1">
              <a:buFont typeface="Arial" pitchFamily="34" charset="0"/>
              <a:buChar char="•"/>
            </a:pPr>
            <a:r>
              <a:rPr lang="en-US" dirty="0" smtClean="0">
                <a:latin typeface="Tahoma" pitchFamily="34" charset="0"/>
                <a:ea typeface="Tahoma" pitchFamily="34" charset="0"/>
                <a:cs typeface="Tahoma" pitchFamily="34" charset="0"/>
              </a:rPr>
              <a:t>Insurance Billing</a:t>
            </a:r>
          </a:p>
          <a:p>
            <a:pPr lvl="1">
              <a:buFont typeface="Arial" pitchFamily="34" charset="0"/>
              <a:buChar char="•"/>
            </a:pPr>
            <a:r>
              <a:rPr lang="en-US" dirty="0" smtClean="0">
                <a:latin typeface="Tahoma" pitchFamily="34" charset="0"/>
                <a:ea typeface="Tahoma" pitchFamily="34" charset="0"/>
                <a:cs typeface="Tahoma" pitchFamily="34" charset="0"/>
              </a:rPr>
              <a:t>Day of the Back</a:t>
            </a:r>
          </a:p>
          <a:p>
            <a:pPr lvl="1">
              <a:buFont typeface="Arial" pitchFamily="34" charset="0"/>
              <a:buChar char="•"/>
            </a:pPr>
            <a:r>
              <a:rPr lang="en-US" dirty="0" smtClean="0">
                <a:latin typeface="Tahoma" pitchFamily="34" charset="0"/>
                <a:ea typeface="Tahoma" pitchFamily="34" charset="0"/>
                <a:cs typeface="Tahoma" pitchFamily="34" charset="0"/>
              </a:rPr>
              <a:t>Day of the Neck</a:t>
            </a:r>
            <a:endParaRPr lang="en-US" dirty="0">
              <a:latin typeface="Tahoma" pitchFamily="34" charset="0"/>
              <a:ea typeface="Tahoma" pitchFamily="34" charset="0"/>
              <a:cs typeface="Tahoma" pitchFamily="34" charset="0"/>
            </a:endParaRPr>
          </a:p>
        </p:txBody>
      </p:sp>
      <p:sp>
        <p:nvSpPr>
          <p:cNvPr id="14" name="TextBox 13"/>
          <p:cNvSpPr txBox="1"/>
          <p:nvPr/>
        </p:nvSpPr>
        <p:spPr>
          <a:xfrm>
            <a:off x="3402769" y="5756227"/>
            <a:ext cx="2953058" cy="1200329"/>
          </a:xfrm>
          <a:prstGeom prst="rect">
            <a:avLst/>
          </a:prstGeom>
          <a:noFill/>
        </p:spPr>
        <p:txBody>
          <a:bodyPr wrap="square" rtlCol="0">
            <a:spAutoFit/>
          </a:bodyPr>
          <a:lstStyle/>
          <a:p>
            <a:r>
              <a:rPr lang="en-US" b="1" dirty="0" smtClean="0"/>
              <a:t>      </a:t>
            </a:r>
            <a:r>
              <a:rPr lang="en-US" b="1" dirty="0" smtClean="0">
                <a:latin typeface="Tahoma" pitchFamily="34" charset="0"/>
                <a:ea typeface="Tahoma" pitchFamily="34" charset="0"/>
                <a:cs typeface="Tahoma" pitchFamily="34" charset="0"/>
              </a:rPr>
              <a:t>Master’s Level Series</a:t>
            </a:r>
          </a:p>
          <a:p>
            <a:pPr lvl="1">
              <a:buFont typeface="Arial" pitchFamily="34" charset="0"/>
              <a:buChar char="•"/>
            </a:pPr>
            <a:r>
              <a:rPr lang="en-US" dirty="0" smtClean="0">
                <a:latin typeface="Tahoma" pitchFamily="34" charset="0"/>
                <a:ea typeface="Tahoma" pitchFamily="34" charset="0"/>
                <a:cs typeface="Tahoma" pitchFamily="34" charset="0"/>
              </a:rPr>
              <a:t>Posture and Pain</a:t>
            </a:r>
          </a:p>
          <a:p>
            <a:pPr lvl="1">
              <a:buFont typeface="Arial" pitchFamily="34" charset="0"/>
              <a:buChar char="•"/>
            </a:pPr>
            <a:r>
              <a:rPr lang="en-US" dirty="0" smtClean="0">
                <a:latin typeface="Tahoma" pitchFamily="34" charset="0"/>
                <a:ea typeface="Tahoma" pitchFamily="34" charset="0"/>
                <a:cs typeface="Tahoma" pitchFamily="34" charset="0"/>
              </a:rPr>
              <a:t>Upper Extremity</a:t>
            </a:r>
          </a:p>
          <a:p>
            <a:pPr lvl="1">
              <a:buFont typeface="Arial" pitchFamily="34" charset="0"/>
              <a:buChar char="•"/>
            </a:pPr>
            <a:r>
              <a:rPr lang="en-US" dirty="0" smtClean="0">
                <a:latin typeface="Tahoma" pitchFamily="34" charset="0"/>
                <a:ea typeface="Tahoma" pitchFamily="34" charset="0"/>
                <a:cs typeface="Tahoma" pitchFamily="34" charset="0"/>
              </a:rPr>
              <a:t>Lower Extremity</a:t>
            </a:r>
            <a:endParaRPr lang="en-US" dirty="0">
              <a:latin typeface="Tahoma" pitchFamily="34" charset="0"/>
              <a:ea typeface="Tahoma" pitchFamily="34" charset="0"/>
              <a:cs typeface="Tahoma" pitchFamily="34" charset="0"/>
            </a:endParaRPr>
          </a:p>
        </p:txBody>
      </p:sp>
      <p:sp>
        <p:nvSpPr>
          <p:cNvPr id="16" name="Slide Number Placeholder 15"/>
          <p:cNvSpPr>
            <a:spLocks noGrp="1"/>
          </p:cNvSpPr>
          <p:nvPr>
            <p:ph type="sldNum" sz="quarter" idx="12"/>
          </p:nvPr>
        </p:nvSpPr>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B0F0"/>
                </a:solidFill>
                <a:latin typeface="Tahoma" pitchFamily="34" charset="0"/>
                <a:ea typeface="Tahoma" pitchFamily="34" charset="0"/>
                <a:cs typeface="Tahoma" pitchFamily="34" charset="0"/>
              </a:rPr>
              <a:t>Are you ready to be an MMP?</a:t>
            </a:r>
            <a:endParaRPr lang="en-US" sz="3600" dirty="0"/>
          </a:p>
        </p:txBody>
      </p:sp>
      <p:sp>
        <p:nvSpPr>
          <p:cNvPr id="2050" name="Rectangle 2"/>
          <p:cNvSpPr>
            <a:spLocks noChangeArrowheads="1"/>
          </p:cNvSpPr>
          <p:nvPr/>
        </p:nvSpPr>
        <p:spPr bwMode="auto">
          <a:xfrm>
            <a:off x="565779" y="2119115"/>
            <a:ext cx="2891796"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200" baseline="0" dirty="0" smtClean="0">
              <a:solidFill>
                <a:srgbClr val="000000"/>
              </a:solidFill>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
                <a:srgbClr val="00B0F0"/>
              </a:buClr>
              <a:buSzTx/>
              <a:buFont typeface="Wingdings" pitchFamily="2" charset="2"/>
              <a:buChar char="Ø"/>
              <a:tabLst/>
            </a:pPr>
            <a:r>
              <a:rPr kumimoji="0" lang="en-US"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This information and protocol is exactly what I have been looking for. Not only does this class provide all the techniques I have wanted to be able to offer medical massage, it has educated me in the ways to set up the business side of my practice. I easily attained my NPI number and feel like I am ready to hit the ground running toward networking with doctors and other medical professionals. Outstanding! It has given me the knowledge to work smarter, not harder. </a:t>
            </a:r>
            <a:r>
              <a:rPr kumimoji="0" lang="en-US" sz="1200" b="0" i="0" u="none" strike="noStrike" cap="none" normalizeH="0" baseline="0" dirty="0" smtClean="0">
                <a:ln>
                  <a:noFill/>
                </a:ln>
                <a:solidFill>
                  <a:srgbClr val="FF0000"/>
                </a:solidFill>
                <a:effectLst/>
                <a:latin typeface="Tahoma" pitchFamily="34" charset="0"/>
                <a:ea typeface="Tahoma" pitchFamily="34" charset="0"/>
                <a:cs typeface="Tahoma" pitchFamily="34" charset="0"/>
              </a:rPr>
              <a:t>Rachel T., Paso Robles,</a:t>
            </a:r>
            <a:r>
              <a:rPr kumimoji="0" lang="en-US" sz="1200" b="0" i="0" u="none" strike="noStrike" cap="none" normalizeH="0" dirty="0" smtClean="0">
                <a:ln>
                  <a:noFill/>
                </a:ln>
                <a:solidFill>
                  <a:srgbClr val="FF0000"/>
                </a:solidFill>
                <a:effectLst/>
                <a:latin typeface="Tahoma" pitchFamily="34" charset="0"/>
                <a:ea typeface="Tahoma" pitchFamily="34" charset="0"/>
                <a:cs typeface="Tahoma" pitchFamily="34" charset="0"/>
              </a:rPr>
              <a:t> CA</a:t>
            </a:r>
            <a:endParaRPr kumimoji="0" lang="en-US" sz="1200" b="0" i="0" u="none" strike="noStrike" cap="none" normalizeH="0" baseline="0" dirty="0" smtClean="0">
              <a:ln>
                <a:noFill/>
              </a:ln>
              <a:solidFill>
                <a:srgbClr val="FF0000"/>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solidFill>
                <a:srgbClr val="FF000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Tahoma" pitchFamily="34" charset="0"/>
              <a:ea typeface="Tahoma" pitchFamily="34" charset="0"/>
              <a:cs typeface="Tahoma" pitchFamily="34" charset="0"/>
            </a:endParaRPr>
          </a:p>
        </p:txBody>
      </p:sp>
      <p:sp>
        <p:nvSpPr>
          <p:cNvPr id="15" name="TextBox 14"/>
          <p:cNvSpPr txBox="1"/>
          <p:nvPr/>
        </p:nvSpPr>
        <p:spPr>
          <a:xfrm>
            <a:off x="394330" y="1581150"/>
            <a:ext cx="6235070" cy="369332"/>
          </a:xfrm>
          <a:prstGeom prst="rect">
            <a:avLst/>
          </a:prstGeom>
          <a:noFill/>
        </p:spPr>
        <p:txBody>
          <a:bodyPr wrap="square" rtlCol="0">
            <a:spAutoFit/>
          </a:bodyPr>
          <a:lstStyle/>
          <a:p>
            <a:pPr lvl="0" defTabSz="914400" fontAlgn="base">
              <a:spcBef>
                <a:spcPct val="0"/>
              </a:spcBef>
              <a:spcAft>
                <a:spcPct val="0"/>
              </a:spcAft>
            </a:pPr>
            <a:r>
              <a:rPr lang="en-US" dirty="0" smtClean="0">
                <a:solidFill>
                  <a:srgbClr val="00B0F0"/>
                </a:solidFill>
                <a:latin typeface="Tahoma" pitchFamily="34" charset="0"/>
                <a:ea typeface="Tahoma" pitchFamily="34" charset="0"/>
                <a:cs typeface="Tahoma" pitchFamily="34" charset="0"/>
              </a:rPr>
              <a:t>See what other students are saying about this certification: </a:t>
            </a:r>
          </a:p>
        </p:txBody>
      </p:sp>
      <p:sp>
        <p:nvSpPr>
          <p:cNvPr id="17" name="TextBox 16"/>
          <p:cNvSpPr txBox="1"/>
          <p:nvPr/>
        </p:nvSpPr>
        <p:spPr>
          <a:xfrm>
            <a:off x="565779" y="5086350"/>
            <a:ext cx="5949321" cy="2862322"/>
          </a:xfrm>
          <a:prstGeom prst="rect">
            <a:avLst/>
          </a:prstGeom>
          <a:noFill/>
        </p:spPr>
        <p:txBody>
          <a:bodyPr wrap="square" rtlCol="0">
            <a:spAutoFit/>
          </a:bodyPr>
          <a:lstStyle/>
          <a:p>
            <a:pPr defTabSz="914400" eaLnBrk="0" fontAlgn="base" hangingPunct="0">
              <a:spcBef>
                <a:spcPct val="0"/>
              </a:spcBef>
              <a:spcAft>
                <a:spcPct val="0"/>
              </a:spcAft>
              <a:buClr>
                <a:srgbClr val="00B0F0"/>
              </a:buClr>
              <a:buFont typeface="Wingdings" pitchFamily="2" charset="2"/>
              <a:buChar char="Ø"/>
            </a:pPr>
            <a:r>
              <a:rPr lang="en-US" sz="1200" dirty="0" smtClean="0">
                <a:solidFill>
                  <a:srgbClr val="000000"/>
                </a:solidFill>
                <a:latin typeface="Tahoma" pitchFamily="34" charset="0"/>
                <a:ea typeface="Tahoma" pitchFamily="34" charset="0"/>
                <a:cs typeface="Tahoma" pitchFamily="34" charset="0"/>
              </a:rPr>
              <a:t>This class was the best class in my entire 16 years of working in the field of massage therapy, the techniques are very well planned out, easy to understand (educators are wonderful) and the patients just love it, they get off the massage table without pain. Thank you LMT Success Group. A class you must take! </a:t>
            </a:r>
            <a:r>
              <a:rPr lang="en-US" sz="1200" dirty="0" smtClean="0">
                <a:solidFill>
                  <a:srgbClr val="FF0000"/>
                </a:solidFill>
                <a:latin typeface="Tahoma" pitchFamily="34" charset="0"/>
                <a:ea typeface="Tahoma" pitchFamily="34" charset="0"/>
                <a:cs typeface="Tahoma" pitchFamily="34" charset="0"/>
              </a:rPr>
              <a:t>Diane J. B., PhD., Hoffman Estates, IL </a:t>
            </a:r>
          </a:p>
          <a:p>
            <a:pPr defTabSz="914400" eaLnBrk="0" fontAlgn="base" hangingPunct="0">
              <a:spcBef>
                <a:spcPct val="0"/>
              </a:spcBef>
              <a:spcAft>
                <a:spcPct val="0"/>
              </a:spcAft>
            </a:pPr>
            <a:endParaRPr lang="en-US" sz="1200" dirty="0" smtClean="0">
              <a:solidFill>
                <a:srgbClr val="FF0000"/>
              </a:solidFill>
              <a:latin typeface="Tahoma" pitchFamily="34" charset="0"/>
              <a:ea typeface="Tahoma" pitchFamily="34" charset="0"/>
              <a:cs typeface="Tahoma" pitchFamily="34" charset="0"/>
            </a:endParaRPr>
          </a:p>
          <a:p>
            <a:pPr lvl="0" defTabSz="914400" eaLnBrk="0" fontAlgn="base" hangingPunct="0">
              <a:spcBef>
                <a:spcPct val="0"/>
              </a:spcBef>
              <a:spcAft>
                <a:spcPct val="0"/>
              </a:spcAft>
              <a:buClr>
                <a:srgbClr val="00B0F0"/>
              </a:buClr>
              <a:buFont typeface="Wingdings" pitchFamily="2" charset="2"/>
              <a:buChar char="Ø"/>
            </a:pPr>
            <a:r>
              <a:rPr lang="en-US" sz="1200" dirty="0" smtClean="0">
                <a:solidFill>
                  <a:srgbClr val="000000"/>
                </a:solidFill>
                <a:latin typeface="Tahoma" pitchFamily="34" charset="0"/>
                <a:ea typeface="Tahoma" pitchFamily="34" charset="0"/>
                <a:cs typeface="Tahoma" pitchFamily="34" charset="0"/>
              </a:rPr>
              <a:t>I have seen a significant increase in clientele since I have received my Medical Massage Practitioner certification. I now network with orthopedic doctors, also chiropractors and physical therapists. The benefits have been exceptional, with amazing health improvements in my clients and additional referrals from these healthcare professionals. </a:t>
            </a:r>
            <a:r>
              <a:rPr lang="en-US" sz="1200" dirty="0" smtClean="0">
                <a:solidFill>
                  <a:srgbClr val="FF0000"/>
                </a:solidFill>
                <a:latin typeface="Tahoma" pitchFamily="34" charset="0"/>
                <a:ea typeface="Tahoma" pitchFamily="34" charset="0"/>
                <a:cs typeface="Tahoma" pitchFamily="34" charset="0"/>
              </a:rPr>
              <a:t>Carolyn T., San Antonio, TX </a:t>
            </a:r>
          </a:p>
          <a:p>
            <a:pPr lvl="0" defTabSz="914400" eaLnBrk="0" fontAlgn="base" hangingPunct="0">
              <a:spcBef>
                <a:spcPct val="0"/>
              </a:spcBef>
              <a:spcAft>
                <a:spcPct val="0"/>
              </a:spcAft>
            </a:pPr>
            <a:endParaRPr lang="en-US" sz="1200" dirty="0" smtClean="0">
              <a:latin typeface="Tahoma" pitchFamily="34" charset="0"/>
              <a:ea typeface="Tahoma" pitchFamily="34" charset="0"/>
              <a:cs typeface="Tahoma" pitchFamily="34" charset="0"/>
            </a:endParaRPr>
          </a:p>
          <a:p>
            <a:pPr lvl="0" defTabSz="914400" eaLnBrk="0" fontAlgn="base" hangingPunct="0">
              <a:spcBef>
                <a:spcPct val="0"/>
              </a:spcBef>
              <a:spcAft>
                <a:spcPct val="0"/>
              </a:spcAft>
              <a:buClr>
                <a:srgbClr val="00B0F0"/>
              </a:buClr>
              <a:buFont typeface="Wingdings" pitchFamily="2" charset="2"/>
              <a:buChar char="Ø"/>
            </a:pPr>
            <a:r>
              <a:rPr lang="en-US" sz="1200" dirty="0" smtClean="0">
                <a:solidFill>
                  <a:srgbClr val="000000"/>
                </a:solidFill>
                <a:latin typeface="Tahoma" pitchFamily="34" charset="0"/>
                <a:ea typeface="Tahoma" pitchFamily="34" charset="0"/>
                <a:cs typeface="Tahoma" pitchFamily="34" charset="0"/>
              </a:rPr>
              <a:t>This MMP Certification is wonderful. I am amazed at the referrals received this past  year from orthopedic and work comp physicians, chiropractors and physical therapists.   </a:t>
            </a:r>
            <a:r>
              <a:rPr lang="en-US" sz="1200" dirty="0" smtClean="0">
                <a:solidFill>
                  <a:srgbClr val="FF0000"/>
                </a:solidFill>
                <a:latin typeface="Tahoma" pitchFamily="34" charset="0"/>
                <a:ea typeface="Tahoma" pitchFamily="34" charset="0"/>
                <a:cs typeface="Tahoma" pitchFamily="34" charset="0"/>
              </a:rPr>
              <a:t>Steve Matthews, RMT, MMP</a:t>
            </a:r>
          </a:p>
        </p:txBody>
      </p:sp>
      <p:pic>
        <p:nvPicPr>
          <p:cNvPr id="18" name="Picture 17" descr="cert.jpg"/>
          <p:cNvPicPr>
            <a:picLocks noChangeAspect="1"/>
          </p:cNvPicPr>
          <p:nvPr/>
        </p:nvPicPr>
        <p:blipFill>
          <a:blip r:embed="rId2"/>
          <a:stretch>
            <a:fillRect/>
          </a:stretch>
        </p:blipFill>
        <p:spPr>
          <a:xfrm>
            <a:off x="4000500" y="2328862"/>
            <a:ext cx="1695450" cy="2328561"/>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565780" y="8134350"/>
            <a:ext cx="5854070" cy="307777"/>
          </a:xfrm>
          <a:prstGeom prst="rect">
            <a:avLst/>
          </a:prstGeom>
          <a:noFill/>
        </p:spPr>
        <p:txBody>
          <a:bodyPr wrap="square" rtlCol="0">
            <a:spAutoFit/>
          </a:bodyPr>
          <a:lstStyle/>
          <a:p>
            <a:r>
              <a:rPr lang="en-US" sz="1400" dirty="0" smtClean="0">
                <a:latin typeface="Tahoma" pitchFamily="34" charset="0"/>
                <a:ea typeface="Tahoma" pitchFamily="34" charset="0"/>
                <a:cs typeface="Tahoma" pitchFamily="34" charset="0"/>
              </a:rPr>
              <a:t>View additional </a:t>
            </a:r>
            <a:r>
              <a:rPr lang="en-US" sz="1400" dirty="0" smtClean="0">
                <a:latin typeface="Tahoma" pitchFamily="34" charset="0"/>
                <a:ea typeface="Tahoma" pitchFamily="34" charset="0"/>
                <a:cs typeface="Tahoma" pitchFamily="34" charset="0"/>
                <a:hlinkClick r:id="rId3"/>
              </a:rPr>
              <a:t>success stories </a:t>
            </a:r>
            <a:r>
              <a:rPr lang="en-US" sz="1400" dirty="0" smtClean="0">
                <a:latin typeface="Tahoma" pitchFamily="34" charset="0"/>
                <a:ea typeface="Tahoma" pitchFamily="34" charset="0"/>
                <a:cs typeface="Tahoma" pitchFamily="34" charset="0"/>
              </a:rPr>
              <a:t>and </a:t>
            </a:r>
            <a:r>
              <a:rPr lang="en-US" sz="1400" dirty="0" smtClean="0">
                <a:latin typeface="Tahoma" pitchFamily="34" charset="0"/>
                <a:ea typeface="Tahoma" pitchFamily="34" charset="0"/>
                <a:cs typeface="Tahoma" pitchFamily="34" charset="0"/>
                <a:hlinkClick r:id="rId4"/>
              </a:rPr>
              <a:t>video clips </a:t>
            </a:r>
            <a:r>
              <a:rPr lang="en-US" sz="1400" dirty="0" smtClean="0">
                <a:latin typeface="Tahoma" pitchFamily="34" charset="0"/>
                <a:ea typeface="Tahoma" pitchFamily="34" charset="0"/>
                <a:cs typeface="Tahoma" pitchFamily="34" charset="0"/>
              </a:rPr>
              <a:t>about this program.</a:t>
            </a:r>
            <a:endParaRPr lang="en-US" sz="1400" dirty="0">
              <a:latin typeface="Tahoma" pitchFamily="34" charset="0"/>
              <a:ea typeface="Tahoma" pitchFamily="34" charset="0"/>
              <a:cs typeface="Tahoma" pitchFamily="34" charset="0"/>
            </a:endParaRPr>
          </a:p>
        </p:txBody>
      </p:sp>
      <p:sp>
        <p:nvSpPr>
          <p:cNvPr id="21" name="Slide Number Placeholder 20"/>
          <p:cNvSpPr>
            <a:spLocks noGrp="1"/>
          </p:cNvSpPr>
          <p:nvPr>
            <p:ph type="sldNum" sz="quarter" idx="12"/>
          </p:nvPr>
        </p:nvSpPr>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Options for earning your MMP</a:t>
            </a:r>
            <a:endParaRPr lang="en-US" sz="32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1952625" y="1890184"/>
            <a:ext cx="4444752" cy="4770537"/>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Enroll in the entire </a:t>
            </a:r>
            <a:r>
              <a:rPr lang="en-US" sz="1600" dirty="0" smtClean="0">
                <a:latin typeface="Tahoma" pitchFamily="34" charset="0"/>
                <a:ea typeface="Tahoma" pitchFamily="34" charset="0"/>
                <a:cs typeface="Tahoma" pitchFamily="34" charset="0"/>
                <a:hlinkClick r:id="rId2"/>
              </a:rPr>
              <a:t>Medical Massage Practitioner Certification</a:t>
            </a:r>
            <a:r>
              <a:rPr lang="en-US" sz="1600" dirty="0" smtClean="0">
                <a:latin typeface="Tahoma" pitchFamily="34" charset="0"/>
                <a:ea typeface="Tahoma" pitchFamily="34" charset="0"/>
                <a:cs typeface="Tahoma" pitchFamily="34" charset="0"/>
              </a:rPr>
              <a:t>. You can take all six classes over the course of a week at one of our Adventure Learning opportunities, or over the course of two weekends on our national schedule. </a:t>
            </a:r>
          </a:p>
          <a:p>
            <a:endParaRPr lang="en-US" sz="1600" dirty="0" smtClean="0">
              <a:latin typeface="Tahoma" pitchFamily="34" charset="0"/>
              <a:ea typeface="Tahoma" pitchFamily="34" charset="0"/>
              <a:cs typeface="Tahoma" pitchFamily="34" charset="0"/>
            </a:endParaRPr>
          </a:p>
          <a:p>
            <a:endParaRPr lang="en-US" sz="1600" dirty="0" smtClean="0">
              <a:latin typeface="Tahoma" pitchFamily="34" charset="0"/>
              <a:ea typeface="Tahoma" pitchFamily="34" charset="0"/>
              <a:cs typeface="Tahoma" pitchFamily="34" charset="0"/>
            </a:endParaRP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Take the </a:t>
            </a:r>
            <a:r>
              <a:rPr lang="en-US" sz="1600" dirty="0" smtClean="0">
                <a:latin typeface="Tahoma" pitchFamily="34" charset="0"/>
                <a:ea typeface="Tahoma" pitchFamily="34" charset="0"/>
                <a:cs typeface="Tahoma" pitchFamily="34" charset="0"/>
                <a:hlinkClick r:id="rId3"/>
              </a:rPr>
              <a:t>Professional Level Series </a:t>
            </a:r>
            <a:r>
              <a:rPr lang="en-US" sz="1600" dirty="0" smtClean="0">
                <a:latin typeface="Tahoma" pitchFamily="34" charset="0"/>
                <a:ea typeface="Tahoma" pitchFamily="34" charset="0"/>
                <a:cs typeface="Tahoma" pitchFamily="34" charset="0"/>
              </a:rPr>
              <a:t>or the </a:t>
            </a:r>
            <a:r>
              <a:rPr lang="en-US" sz="1600" dirty="0" smtClean="0">
                <a:latin typeface="Tahoma" pitchFamily="34" charset="0"/>
                <a:ea typeface="Tahoma" pitchFamily="34" charset="0"/>
                <a:cs typeface="Tahoma" pitchFamily="34" charset="0"/>
                <a:hlinkClick r:id="rId4"/>
              </a:rPr>
              <a:t>Master’s Level Series </a:t>
            </a:r>
            <a:r>
              <a:rPr lang="en-US" sz="1600" dirty="0" smtClean="0">
                <a:latin typeface="Tahoma" pitchFamily="34" charset="0"/>
                <a:ea typeface="Tahoma" pitchFamily="34" charset="0"/>
                <a:cs typeface="Tahoma" pitchFamily="34" charset="0"/>
              </a:rPr>
              <a:t>and then at your next opportunity, enroll in the other. Each series consists of three classes and is offered both via Education Vacation options as well as over a weekend on a national level.</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Take each of the following six classes individually: </a:t>
            </a:r>
            <a:endParaRPr lang="en-US" sz="1600" dirty="0">
              <a:latin typeface="Tahoma" pitchFamily="34" charset="0"/>
              <a:ea typeface="Tahoma" pitchFamily="34" charset="0"/>
              <a:cs typeface="Tahoma" pitchFamily="34" charset="0"/>
            </a:endParaRPr>
          </a:p>
        </p:txBody>
      </p:sp>
      <p:sp>
        <p:nvSpPr>
          <p:cNvPr id="13" name="TextBox 12"/>
          <p:cNvSpPr txBox="1"/>
          <p:nvPr/>
        </p:nvSpPr>
        <p:spPr>
          <a:xfrm>
            <a:off x="1805533" y="6681579"/>
            <a:ext cx="2661692" cy="1077218"/>
          </a:xfrm>
          <a:prstGeom prst="rect">
            <a:avLst/>
          </a:prstGeom>
          <a:noFill/>
        </p:spPr>
        <p:txBody>
          <a:bodyPr wrap="square" rtlCol="0">
            <a:spAutoFit/>
          </a:bodyPr>
          <a:lstStyle/>
          <a:p>
            <a:pPr algn="ctr"/>
            <a:r>
              <a:rPr lang="en-US" sz="1600" dirty="0" smtClean="0">
                <a:latin typeface="Tahoma" pitchFamily="34" charset="0"/>
                <a:ea typeface="Tahoma" pitchFamily="34" charset="0"/>
                <a:cs typeface="Tahoma" pitchFamily="34" charset="0"/>
              </a:rPr>
              <a:t>Professional Level Series</a:t>
            </a:r>
          </a:p>
          <a:p>
            <a:pPr lvl="1">
              <a:buFont typeface="Arial" pitchFamily="34" charset="0"/>
              <a:buChar char="•"/>
            </a:pPr>
            <a:r>
              <a:rPr lang="en-US" sz="1600" dirty="0" smtClean="0">
                <a:latin typeface="Tahoma" pitchFamily="34" charset="0"/>
                <a:ea typeface="Tahoma" pitchFamily="34" charset="0"/>
                <a:cs typeface="Tahoma" pitchFamily="34" charset="0"/>
              </a:rPr>
              <a:t>Insurance Billing</a:t>
            </a:r>
          </a:p>
          <a:p>
            <a:pPr lvl="1">
              <a:buFont typeface="Arial" pitchFamily="34" charset="0"/>
              <a:buChar char="•"/>
            </a:pPr>
            <a:r>
              <a:rPr lang="en-US" sz="1600" dirty="0" smtClean="0">
                <a:latin typeface="Tahoma" pitchFamily="34" charset="0"/>
                <a:ea typeface="Tahoma" pitchFamily="34" charset="0"/>
                <a:cs typeface="Tahoma" pitchFamily="34" charset="0"/>
              </a:rPr>
              <a:t>Day of the Back</a:t>
            </a:r>
          </a:p>
          <a:p>
            <a:pPr lvl="1">
              <a:buFont typeface="Arial" pitchFamily="34" charset="0"/>
              <a:buChar char="•"/>
            </a:pPr>
            <a:r>
              <a:rPr lang="en-US" sz="1600" dirty="0" smtClean="0">
                <a:latin typeface="Tahoma" pitchFamily="34" charset="0"/>
                <a:ea typeface="Tahoma" pitchFamily="34" charset="0"/>
                <a:cs typeface="Tahoma" pitchFamily="34" charset="0"/>
              </a:rPr>
              <a:t>Day of the Neck</a:t>
            </a:r>
            <a:endParaRPr lang="en-US" sz="1600" dirty="0">
              <a:latin typeface="Tahoma" pitchFamily="34" charset="0"/>
              <a:ea typeface="Tahoma" pitchFamily="34" charset="0"/>
              <a:cs typeface="Tahoma" pitchFamily="34" charset="0"/>
            </a:endParaRPr>
          </a:p>
        </p:txBody>
      </p:sp>
      <p:sp>
        <p:nvSpPr>
          <p:cNvPr id="14" name="TextBox 13"/>
          <p:cNvSpPr txBox="1"/>
          <p:nvPr/>
        </p:nvSpPr>
        <p:spPr>
          <a:xfrm>
            <a:off x="4086226" y="6685949"/>
            <a:ext cx="2320676" cy="1077218"/>
          </a:xfrm>
          <a:prstGeom prst="rect">
            <a:avLst/>
          </a:prstGeom>
          <a:noFill/>
        </p:spPr>
        <p:txBody>
          <a:bodyPr wrap="square" rtlCol="0">
            <a:spAutoFit/>
          </a:bodyPr>
          <a:lstStyle/>
          <a:p>
            <a:r>
              <a:rPr lang="en-US" sz="1600" b="1" dirty="0" smtClean="0"/>
              <a:t>      </a:t>
            </a:r>
            <a:r>
              <a:rPr lang="en-US" sz="1600" dirty="0" smtClean="0">
                <a:latin typeface="Tahoma" pitchFamily="34" charset="0"/>
                <a:ea typeface="Tahoma" pitchFamily="34" charset="0"/>
                <a:cs typeface="Tahoma" pitchFamily="34" charset="0"/>
              </a:rPr>
              <a:t>Master’s Level Series</a:t>
            </a:r>
          </a:p>
          <a:p>
            <a:pPr lvl="1">
              <a:buFont typeface="Arial" pitchFamily="34" charset="0"/>
              <a:buChar char="•"/>
            </a:pPr>
            <a:r>
              <a:rPr lang="en-US" sz="1600" dirty="0" smtClean="0">
                <a:latin typeface="Tahoma" pitchFamily="34" charset="0"/>
                <a:ea typeface="Tahoma" pitchFamily="34" charset="0"/>
                <a:cs typeface="Tahoma" pitchFamily="34" charset="0"/>
              </a:rPr>
              <a:t>Posture and Pain</a:t>
            </a:r>
          </a:p>
          <a:p>
            <a:pPr lvl="1">
              <a:buFont typeface="Arial" pitchFamily="34" charset="0"/>
              <a:buChar char="•"/>
            </a:pPr>
            <a:r>
              <a:rPr lang="en-US" sz="1600" dirty="0" smtClean="0">
                <a:latin typeface="Tahoma" pitchFamily="34" charset="0"/>
                <a:ea typeface="Tahoma" pitchFamily="34" charset="0"/>
                <a:cs typeface="Tahoma" pitchFamily="34" charset="0"/>
              </a:rPr>
              <a:t>Upper Extremity</a:t>
            </a:r>
          </a:p>
          <a:p>
            <a:pPr lvl="1">
              <a:buFont typeface="Arial" pitchFamily="34" charset="0"/>
              <a:buChar char="•"/>
            </a:pPr>
            <a:r>
              <a:rPr lang="en-US" sz="1600" dirty="0" smtClean="0">
                <a:latin typeface="Tahoma" pitchFamily="34" charset="0"/>
                <a:ea typeface="Tahoma" pitchFamily="34" charset="0"/>
                <a:cs typeface="Tahoma" pitchFamily="34" charset="0"/>
              </a:rPr>
              <a:t>Lower Extremity   </a:t>
            </a:r>
            <a:endParaRPr lang="en-US" sz="1600" dirty="0">
              <a:latin typeface="Tahoma" pitchFamily="34" charset="0"/>
              <a:ea typeface="Tahoma" pitchFamily="34" charset="0"/>
              <a:cs typeface="Tahoma" pitchFamily="34" charset="0"/>
            </a:endParaRPr>
          </a:p>
        </p:txBody>
      </p:sp>
      <p:sp>
        <p:nvSpPr>
          <p:cNvPr id="19" name="TextBox 18"/>
          <p:cNvSpPr txBox="1"/>
          <p:nvPr/>
        </p:nvSpPr>
        <p:spPr>
          <a:xfrm>
            <a:off x="266700" y="2050434"/>
            <a:ext cx="1395958" cy="1015663"/>
          </a:xfrm>
          <a:prstGeom prst="rect">
            <a:avLst/>
          </a:prstGeom>
          <a:solidFill>
            <a:srgbClr val="FFFFA7"/>
          </a:solidFill>
        </p:spPr>
        <p:txBody>
          <a:bodyPr wrap="square" rtlCol="0">
            <a:spAutoFit/>
          </a:bodyPr>
          <a:lstStyle/>
          <a:p>
            <a:pPr algn="ctr"/>
            <a:r>
              <a:rPr lang="en-US" sz="2000" dirty="0" smtClean="0">
                <a:solidFill>
                  <a:srgbClr val="FF0000"/>
                </a:solidFill>
                <a:latin typeface="Lucida Grande" pitchFamily="2" charset="0"/>
                <a:ea typeface="Tahoma" pitchFamily="34" charset="0"/>
                <a:cs typeface="Lucida Grande" pitchFamily="2" charset="0"/>
              </a:rPr>
              <a:t>Take the entire certification.</a:t>
            </a:r>
          </a:p>
          <a:p>
            <a:pPr algn="ctr"/>
            <a:r>
              <a:rPr lang="en-US" sz="2000" b="1" dirty="0" smtClean="0">
                <a:solidFill>
                  <a:srgbClr val="FF0000"/>
                </a:solidFill>
                <a:latin typeface="Lucida Grande" pitchFamily="2" charset="0"/>
                <a:ea typeface="Tahoma" pitchFamily="34" charset="0"/>
                <a:cs typeface="Lucida Grande" pitchFamily="2" charset="0"/>
              </a:rPr>
              <a:t>BEST VALUE</a:t>
            </a:r>
            <a:endParaRPr lang="en-US" sz="2000" b="1" dirty="0">
              <a:solidFill>
                <a:srgbClr val="FF0000"/>
              </a:solidFill>
              <a:latin typeface="Lucida Grande" pitchFamily="2" charset="0"/>
              <a:ea typeface="Tahoma" pitchFamily="34" charset="0"/>
              <a:cs typeface="Lucida Grande" pitchFamily="2" charset="0"/>
            </a:endParaRPr>
          </a:p>
        </p:txBody>
      </p:sp>
      <p:sp>
        <p:nvSpPr>
          <p:cNvPr id="20" name="TextBox 19"/>
          <p:cNvSpPr txBox="1"/>
          <p:nvPr/>
        </p:nvSpPr>
        <p:spPr>
          <a:xfrm>
            <a:off x="266700" y="4228674"/>
            <a:ext cx="1395958" cy="1015663"/>
          </a:xfrm>
          <a:prstGeom prst="rect">
            <a:avLst/>
          </a:prstGeom>
          <a:solidFill>
            <a:srgbClr val="FFFFA7"/>
          </a:solidFill>
        </p:spPr>
        <p:txBody>
          <a:bodyPr wrap="square" rtlCol="0">
            <a:spAutoFit/>
          </a:bodyPr>
          <a:lstStyle/>
          <a:p>
            <a:pPr algn="ctr"/>
            <a:r>
              <a:rPr lang="en-US" sz="2000" dirty="0" smtClean="0">
                <a:solidFill>
                  <a:srgbClr val="FF0000"/>
                </a:solidFill>
                <a:latin typeface="Lucida Grande" pitchFamily="2" charset="0"/>
                <a:ea typeface="Tahoma" pitchFamily="34" charset="0"/>
                <a:cs typeface="Lucida Grande" pitchFamily="2" charset="0"/>
              </a:rPr>
              <a:t>Enroll in a series of classes.</a:t>
            </a:r>
          </a:p>
          <a:p>
            <a:pPr algn="ctr"/>
            <a:r>
              <a:rPr lang="en-US" sz="2000" b="1" dirty="0" smtClean="0">
                <a:solidFill>
                  <a:srgbClr val="FF0000"/>
                </a:solidFill>
                <a:latin typeface="Lucida Grande" pitchFamily="2" charset="0"/>
                <a:ea typeface="Tahoma" pitchFamily="34" charset="0"/>
                <a:cs typeface="Lucida Grande" pitchFamily="2" charset="0"/>
              </a:rPr>
              <a:t>GREAT VALUE</a:t>
            </a:r>
            <a:endParaRPr lang="en-US" sz="2000" b="1" dirty="0">
              <a:solidFill>
                <a:srgbClr val="FF0000"/>
              </a:solidFill>
              <a:latin typeface="Lucida Grande" pitchFamily="2" charset="0"/>
              <a:ea typeface="Tahoma" pitchFamily="34" charset="0"/>
              <a:cs typeface="Lucida Grande" pitchFamily="2" charset="0"/>
            </a:endParaRPr>
          </a:p>
        </p:txBody>
      </p:sp>
      <p:sp>
        <p:nvSpPr>
          <p:cNvPr id="21" name="TextBox 20"/>
          <p:cNvSpPr txBox="1"/>
          <p:nvPr/>
        </p:nvSpPr>
        <p:spPr>
          <a:xfrm>
            <a:off x="271700" y="5990624"/>
            <a:ext cx="1395958" cy="1015663"/>
          </a:xfrm>
          <a:prstGeom prst="rect">
            <a:avLst/>
          </a:prstGeom>
          <a:solidFill>
            <a:srgbClr val="FFFFA7"/>
          </a:solidFill>
        </p:spPr>
        <p:txBody>
          <a:bodyPr wrap="square" rtlCol="0">
            <a:spAutoFit/>
          </a:bodyPr>
          <a:lstStyle/>
          <a:p>
            <a:pPr algn="ctr"/>
            <a:r>
              <a:rPr lang="en-US" sz="2000" dirty="0" smtClean="0">
                <a:solidFill>
                  <a:srgbClr val="FF0000"/>
                </a:solidFill>
                <a:latin typeface="Lucida Grande" pitchFamily="2" charset="0"/>
                <a:ea typeface="Tahoma" pitchFamily="34" charset="0"/>
                <a:cs typeface="Lucida Grande" pitchFamily="2" charset="0"/>
              </a:rPr>
              <a:t>Take the classes individually.</a:t>
            </a:r>
          </a:p>
          <a:p>
            <a:pPr algn="ctr"/>
            <a:r>
              <a:rPr lang="en-US" sz="2000" b="1" dirty="0" smtClean="0">
                <a:solidFill>
                  <a:srgbClr val="FF0000"/>
                </a:solidFill>
                <a:latin typeface="Lucida Grande" pitchFamily="2" charset="0"/>
                <a:ea typeface="Tahoma" pitchFamily="34" charset="0"/>
                <a:cs typeface="Lucida Grande" pitchFamily="2" charset="0"/>
              </a:rPr>
              <a:t>VALUABLE</a:t>
            </a:r>
            <a:endParaRPr lang="en-US" sz="2000" b="1" dirty="0">
              <a:solidFill>
                <a:srgbClr val="FF0000"/>
              </a:solidFill>
              <a:latin typeface="Lucida Grande" pitchFamily="2" charset="0"/>
              <a:ea typeface="Tahoma" pitchFamily="34" charset="0"/>
              <a:cs typeface="Lucida Grande" pitchFamily="2" charset="0"/>
            </a:endParaRPr>
          </a:p>
        </p:txBody>
      </p:sp>
      <p:sp>
        <p:nvSpPr>
          <p:cNvPr id="15" name="Right Arrow 14"/>
          <p:cNvSpPr/>
          <p:nvPr/>
        </p:nvSpPr>
        <p:spPr>
          <a:xfrm>
            <a:off x="1589659" y="2293775"/>
            <a:ext cx="317447" cy="373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1616128" y="4531564"/>
            <a:ext cx="317447" cy="373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1616128" y="6312739"/>
            <a:ext cx="317447" cy="373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MMP Class Descriptions</a:t>
            </a:r>
            <a:br>
              <a:rPr lang="en-US" sz="3200" dirty="0" smtClean="0">
                <a:solidFill>
                  <a:srgbClr val="00B0F0"/>
                </a:solidFill>
                <a:latin typeface="Tahoma" pitchFamily="34" charset="0"/>
                <a:ea typeface="Tahoma" pitchFamily="34" charset="0"/>
                <a:cs typeface="Tahoma" pitchFamily="34" charset="0"/>
              </a:rPr>
            </a:br>
            <a:r>
              <a:rPr lang="en-US" sz="2400" dirty="0" smtClean="0">
                <a:solidFill>
                  <a:srgbClr val="00B0F0"/>
                </a:solidFill>
                <a:latin typeface="Tahoma" pitchFamily="34" charset="0"/>
                <a:ea typeface="Tahoma" pitchFamily="34" charset="0"/>
                <a:cs typeface="Tahoma" pitchFamily="34" charset="0"/>
              </a:rPr>
              <a:t>(Professional Level Series)</a:t>
            </a: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898483"/>
            <a:ext cx="4146653"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Insurance Billing </a:t>
            </a:r>
            <a:r>
              <a:rPr lang="en-US" sz="1600" dirty="0" smtClean="0">
                <a:latin typeface="Tahoma" pitchFamily="34" charset="0"/>
                <a:ea typeface="Tahoma" pitchFamily="34" charset="0"/>
                <a:cs typeface="Tahoma" pitchFamily="34" charset="0"/>
              </a:rPr>
              <a:t>– Learn proven strategies for dealing with personal injury, worker's comp, PIP and private insurance.  Get paid quickly and in full. Receive unlimited consultation with any of your claims for an entire year. </a:t>
            </a:r>
          </a:p>
        </p:txBody>
      </p:sp>
      <p:sp>
        <p:nvSpPr>
          <p:cNvPr id="23" name="TextBox 22"/>
          <p:cNvSpPr txBox="1"/>
          <p:nvPr/>
        </p:nvSpPr>
        <p:spPr>
          <a:xfrm>
            <a:off x="2373446" y="4450616"/>
            <a:ext cx="4146653" cy="132343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3"/>
              </a:rPr>
              <a:t>Day of the Back </a:t>
            </a:r>
            <a:r>
              <a:rPr lang="en-US" sz="1600" dirty="0" smtClean="0">
                <a:latin typeface="Tahoma" pitchFamily="34" charset="0"/>
                <a:ea typeface="Tahoma" pitchFamily="34" charset="0"/>
                <a:cs typeface="Tahoma" pitchFamily="34" charset="0"/>
              </a:rPr>
              <a:t>- Learn neuromuscular and myofascial techniques to effectively assess and treat lumbago, pelvic tilt, post-op back surgery, sciatica and more.</a:t>
            </a:r>
          </a:p>
          <a:p>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7005083"/>
            <a:ext cx="4146653" cy="107721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4"/>
              </a:rPr>
              <a:t>Day of the Neck </a:t>
            </a:r>
            <a:r>
              <a:rPr lang="en-US" sz="1600" b="1"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Learn neuromuscular and myofascial techniques to effectively assess and treat whiplash, </a:t>
            </a:r>
            <a:r>
              <a:rPr lang="en-US" sz="1600" dirty="0" err="1" smtClean="0">
                <a:latin typeface="Tahoma" pitchFamily="34" charset="0"/>
                <a:ea typeface="Tahoma" pitchFamily="34" charset="0"/>
                <a:cs typeface="Tahoma" pitchFamily="34" charset="0"/>
              </a:rPr>
              <a:t>torticollis</a:t>
            </a:r>
            <a:r>
              <a:rPr lang="en-US" sz="1600" dirty="0" smtClean="0">
                <a:latin typeface="Tahoma" pitchFamily="34" charset="0"/>
                <a:ea typeface="Tahoma" pitchFamily="34" charset="0"/>
                <a:cs typeface="Tahoma" pitchFamily="34" charset="0"/>
              </a:rPr>
              <a:t>, cervical strain, ROM limitations and more. </a:t>
            </a:r>
            <a:endParaRPr lang="en-US" sz="1600"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r>
              <a:rPr lang="en-US" dirty="0" smtClean="0"/>
              <a:t>10</a:t>
            </a:r>
            <a:endParaRPr lang="en-US" dirty="0"/>
          </a:p>
        </p:txBody>
      </p:sp>
      <p:pic>
        <p:nvPicPr>
          <p:cNvPr id="1026" name="Picture 2" descr="E:\NewButtons\MMP\InsBill.jpg"/>
          <p:cNvPicPr>
            <a:picLocks noChangeAspect="1" noChangeArrowheads="1"/>
          </p:cNvPicPr>
          <p:nvPr/>
        </p:nvPicPr>
        <p:blipFill>
          <a:blip r:embed="rId5"/>
          <a:srcRect/>
          <a:stretch>
            <a:fillRect/>
          </a:stretch>
        </p:blipFill>
        <p:spPr bwMode="auto">
          <a:xfrm>
            <a:off x="462493" y="1898483"/>
            <a:ext cx="1645920" cy="1645920"/>
          </a:xfrm>
          <a:prstGeom prst="rect">
            <a:avLst/>
          </a:prstGeom>
          <a:noFill/>
        </p:spPr>
      </p:pic>
      <p:pic>
        <p:nvPicPr>
          <p:cNvPr id="1028" name="Picture 4" descr="E:\NewButtons\MMP\Neck.jpg"/>
          <p:cNvPicPr>
            <a:picLocks noChangeAspect="1" noChangeArrowheads="1"/>
          </p:cNvPicPr>
          <p:nvPr/>
        </p:nvPicPr>
        <p:blipFill>
          <a:blip r:embed="rId6"/>
          <a:srcRect/>
          <a:stretch>
            <a:fillRect/>
          </a:stretch>
        </p:blipFill>
        <p:spPr bwMode="auto">
          <a:xfrm>
            <a:off x="459575" y="6690217"/>
            <a:ext cx="1645920" cy="1645920"/>
          </a:xfrm>
          <a:prstGeom prst="rect">
            <a:avLst/>
          </a:prstGeom>
          <a:noFill/>
        </p:spPr>
      </p:pic>
      <p:pic>
        <p:nvPicPr>
          <p:cNvPr id="1029" name="Picture 5" descr="E:\NewButtons\MMP\Back.jpg"/>
          <p:cNvPicPr>
            <a:picLocks noChangeAspect="1" noChangeArrowheads="1"/>
          </p:cNvPicPr>
          <p:nvPr/>
        </p:nvPicPr>
        <p:blipFill>
          <a:blip r:embed="rId7"/>
          <a:srcRect/>
          <a:stretch>
            <a:fillRect/>
          </a:stretch>
        </p:blipFill>
        <p:spPr bwMode="auto">
          <a:xfrm>
            <a:off x="462493" y="4128135"/>
            <a:ext cx="1645920" cy="16459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MMP Class Descriptions</a:t>
            </a:r>
            <a:br>
              <a:rPr lang="en-US" sz="3200" dirty="0" smtClean="0">
                <a:solidFill>
                  <a:srgbClr val="00B0F0"/>
                </a:solidFill>
                <a:latin typeface="Tahoma" pitchFamily="34" charset="0"/>
                <a:ea typeface="Tahoma" pitchFamily="34" charset="0"/>
                <a:cs typeface="Tahoma" pitchFamily="34" charset="0"/>
              </a:rPr>
            </a:br>
            <a:r>
              <a:rPr lang="en-US" sz="2400" dirty="0" smtClean="0">
                <a:solidFill>
                  <a:srgbClr val="00B0F0"/>
                </a:solidFill>
                <a:latin typeface="Tahoma" pitchFamily="34" charset="0"/>
                <a:ea typeface="Tahoma" pitchFamily="34" charset="0"/>
                <a:cs typeface="Tahoma" pitchFamily="34" charset="0"/>
              </a:rPr>
              <a:t>(Master’s Level Series)</a:t>
            </a: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2108033"/>
            <a:ext cx="4146653" cy="132343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Posture &amp; Pain </a:t>
            </a:r>
            <a:r>
              <a:rPr lang="en-US" sz="1600" dirty="0" smtClean="0">
                <a:latin typeface="Tahoma" pitchFamily="34" charset="0"/>
                <a:ea typeface="Tahoma" pitchFamily="34" charset="0"/>
                <a:cs typeface="Tahoma" pitchFamily="34" charset="0"/>
              </a:rPr>
              <a:t>– Learn about postural distortions, how &amp; why massage therapy works, perform body reading and learn to evaluate misalignments.</a:t>
            </a:r>
          </a:p>
          <a:p>
            <a:endParaRPr lang="en-US" sz="1600" dirty="0" smtClean="0">
              <a:latin typeface="Tahoma" pitchFamily="34" charset="0"/>
              <a:ea typeface="Tahoma" pitchFamily="34" charset="0"/>
              <a:cs typeface="Tahoma" pitchFamily="34" charset="0"/>
            </a:endParaRPr>
          </a:p>
        </p:txBody>
      </p:sp>
      <p:pic>
        <p:nvPicPr>
          <p:cNvPr id="12" name="Picture 11" descr="posturepain.jpg"/>
          <p:cNvPicPr>
            <a:picLocks noChangeAspect="1"/>
          </p:cNvPicPr>
          <p:nvPr/>
        </p:nvPicPr>
        <p:blipFill>
          <a:blip r:embed="rId3"/>
          <a:stretch>
            <a:fillRect/>
          </a:stretch>
        </p:blipFill>
        <p:spPr>
          <a:xfrm>
            <a:off x="462492" y="1890185"/>
            <a:ext cx="1681102" cy="1681102"/>
          </a:xfrm>
          <a:prstGeom prst="rect">
            <a:avLst/>
          </a:prstGeom>
        </p:spPr>
      </p:pic>
      <p:pic>
        <p:nvPicPr>
          <p:cNvPr id="18" name="Picture 17" descr="lower.jpg"/>
          <p:cNvPicPr>
            <a:picLocks noChangeAspect="1"/>
          </p:cNvPicPr>
          <p:nvPr/>
        </p:nvPicPr>
        <p:blipFill>
          <a:blip r:embed="rId4"/>
          <a:stretch>
            <a:fillRect/>
          </a:stretch>
        </p:blipFill>
        <p:spPr>
          <a:xfrm>
            <a:off x="462492" y="4219292"/>
            <a:ext cx="1681102" cy="1681102"/>
          </a:xfrm>
          <a:prstGeom prst="rect">
            <a:avLst/>
          </a:prstGeom>
        </p:spPr>
      </p:pic>
      <p:pic>
        <p:nvPicPr>
          <p:cNvPr id="22" name="Picture 21" descr="upper.jpg"/>
          <p:cNvPicPr>
            <a:picLocks noChangeAspect="1"/>
          </p:cNvPicPr>
          <p:nvPr/>
        </p:nvPicPr>
        <p:blipFill>
          <a:blip r:embed="rId5"/>
          <a:stretch>
            <a:fillRect/>
          </a:stretch>
        </p:blipFill>
        <p:spPr>
          <a:xfrm>
            <a:off x="462493" y="6743371"/>
            <a:ext cx="1681102" cy="1681102"/>
          </a:xfrm>
          <a:prstGeom prst="rect">
            <a:avLst/>
          </a:prstGeom>
        </p:spPr>
      </p:pic>
      <p:sp>
        <p:nvSpPr>
          <p:cNvPr id="23" name="TextBox 22"/>
          <p:cNvSpPr txBox="1"/>
          <p:nvPr/>
        </p:nvSpPr>
        <p:spPr>
          <a:xfrm>
            <a:off x="2370946" y="4368558"/>
            <a:ext cx="4146653" cy="132343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6"/>
              </a:rPr>
              <a:t>Lower Extremity </a:t>
            </a:r>
            <a:r>
              <a:rPr lang="en-US" sz="1600" dirty="0" smtClean="0">
                <a:latin typeface="Tahoma" pitchFamily="34" charset="0"/>
                <a:ea typeface="Tahoma" pitchFamily="34" charset="0"/>
                <a:cs typeface="Tahoma" pitchFamily="34" charset="0"/>
              </a:rPr>
              <a:t>- Learn specific techniques to correct postural misalignments of the lower extremity including shin splints, </a:t>
            </a:r>
            <a:r>
              <a:rPr lang="en-US" sz="1600" dirty="0" err="1" smtClean="0">
                <a:latin typeface="Tahoma" pitchFamily="34" charset="0"/>
                <a:ea typeface="Tahoma" pitchFamily="34" charset="0"/>
                <a:cs typeface="Tahoma" pitchFamily="34" charset="0"/>
              </a:rPr>
              <a:t>Chondro-malacia</a:t>
            </a:r>
            <a:r>
              <a:rPr lang="en-US" sz="1600" dirty="0" smtClean="0">
                <a:latin typeface="Tahoma" pitchFamily="34" charset="0"/>
                <a:ea typeface="Tahoma" pitchFamily="34" charset="0"/>
                <a:cs typeface="Tahoma" pitchFamily="34" charset="0"/>
              </a:rPr>
              <a:t>, Plantar </a:t>
            </a:r>
            <a:r>
              <a:rPr lang="en-US" sz="1600" dirty="0" err="1" smtClean="0">
                <a:latin typeface="Tahoma" pitchFamily="34" charset="0"/>
                <a:ea typeface="Tahoma" pitchFamily="34" charset="0"/>
                <a:cs typeface="Tahoma" pitchFamily="34" charset="0"/>
              </a:rPr>
              <a:t>Fascitis</a:t>
            </a:r>
            <a:r>
              <a:rPr lang="en-US" sz="1600" dirty="0" smtClean="0">
                <a:latin typeface="Tahoma" pitchFamily="34" charset="0"/>
                <a:ea typeface="Tahoma" pitchFamily="34" charset="0"/>
                <a:cs typeface="Tahoma" pitchFamily="34" charset="0"/>
              </a:rPr>
              <a:t>, and more.</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6938408"/>
            <a:ext cx="4146653" cy="107721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7"/>
              </a:rPr>
              <a:t>Upper Extremity </a:t>
            </a:r>
            <a:r>
              <a:rPr lang="en-US" sz="1600" dirty="0" smtClean="0">
                <a:latin typeface="Tahoma" pitchFamily="34" charset="0"/>
                <a:ea typeface="Tahoma" pitchFamily="34" charset="0"/>
                <a:cs typeface="Tahoma" pitchFamily="34" charset="0"/>
              </a:rPr>
              <a:t>- Learn specific techniques to correct postural misalignments of the upper extremity including frozen shoulder, rotator cuff strain, tennis elbow and more.</a:t>
            </a:r>
            <a:endParaRPr lang="en-US" sz="1600"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solidFill>
                  <a:srgbClr val="00B0F0"/>
                </a:solidFill>
                <a:latin typeface="Tahoma" pitchFamily="34" charset="0"/>
                <a:ea typeface="Tahoma" pitchFamily="34" charset="0"/>
                <a:cs typeface="Tahoma" pitchFamily="34" charset="0"/>
              </a:rPr>
              <a:t>Medi</a:t>
            </a:r>
            <a:r>
              <a:rPr lang="en-US" sz="3200" dirty="0" smtClean="0">
                <a:solidFill>
                  <a:srgbClr val="00B0F0"/>
                </a:solidFill>
                <a:latin typeface="Tahoma" pitchFamily="34" charset="0"/>
                <a:ea typeface="Tahoma" pitchFamily="34" charset="0"/>
                <a:cs typeface="Tahoma" pitchFamily="34" charset="0"/>
              </a:rPr>
              <a:t>-Spa &amp; Spa-Based Courses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888958"/>
            <a:ext cx="4146653"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Advanced Medical Massage </a:t>
            </a:r>
            <a:r>
              <a:rPr lang="en-US" sz="1600" dirty="0" smtClean="0">
                <a:latin typeface="Tahoma" pitchFamily="34" charset="0"/>
                <a:ea typeface="Tahoma" pitchFamily="34" charset="0"/>
                <a:cs typeface="Tahoma" pitchFamily="34" charset="0"/>
              </a:rPr>
              <a:t>– Learn advanced muscle testing techniques and corrective protocols to get results with minimal strain on the therapist. Learn medical massage practice building for referrals and repeat business.</a:t>
            </a:r>
          </a:p>
        </p:txBody>
      </p:sp>
      <p:sp>
        <p:nvSpPr>
          <p:cNvPr id="23" name="TextBox 22"/>
          <p:cNvSpPr txBox="1"/>
          <p:nvPr/>
        </p:nvSpPr>
        <p:spPr>
          <a:xfrm>
            <a:off x="2370946" y="4244733"/>
            <a:ext cx="4146653"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3"/>
              </a:rPr>
              <a:t>Advanced Sports Massage </a:t>
            </a:r>
            <a:r>
              <a:rPr lang="en-US" sz="1600" dirty="0" smtClean="0">
                <a:latin typeface="Tahoma" pitchFamily="34" charset="0"/>
                <a:ea typeface="Tahoma" pitchFamily="34" charset="0"/>
                <a:cs typeface="Tahoma" pitchFamily="34" charset="0"/>
              </a:rPr>
              <a:t>– Course includes A&amp;P and Kinesiology review,</a:t>
            </a:r>
          </a:p>
          <a:p>
            <a:r>
              <a:rPr lang="en-US" sz="1600" dirty="0" smtClean="0">
                <a:latin typeface="Tahoma" pitchFamily="34" charset="0"/>
                <a:ea typeface="Tahoma" pitchFamily="34" charset="0"/>
                <a:cs typeface="Tahoma" pitchFamily="34" charset="0"/>
              </a:rPr>
              <a:t>effects of sports massage on athletes, </a:t>
            </a:r>
          </a:p>
          <a:p>
            <a:r>
              <a:rPr lang="en-US" sz="1600" dirty="0" smtClean="0">
                <a:latin typeface="Tahoma" pitchFamily="34" charset="0"/>
                <a:ea typeface="Tahoma" pitchFamily="34" charset="0"/>
                <a:cs typeface="Tahoma" pitchFamily="34" charset="0"/>
              </a:rPr>
              <a:t>Stretching, MET, PNF, analysis of postural deviations and pain patterns, and general acute injury evaluation.</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6652658"/>
            <a:ext cx="4146653"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4"/>
              </a:rPr>
              <a:t>Arthrossage</a:t>
            </a:r>
            <a:r>
              <a:rPr lang="en-US" sz="1600" b="1"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Learn about the autoimmune disease process and how to apply myofascial release techniques, trigger point work and other manual therapies that are appropriate for clients/patients with arthritis and other rheumatic conditions. </a:t>
            </a:r>
            <a:endParaRPr lang="en-US" sz="1600"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r>
              <a:rPr lang="en-US" dirty="0" smtClean="0"/>
              <a:t>12</a:t>
            </a:r>
            <a:endParaRPr lang="en-US" dirty="0"/>
          </a:p>
        </p:txBody>
      </p:sp>
      <p:pic>
        <p:nvPicPr>
          <p:cNvPr id="2050" name="Picture 2"/>
          <p:cNvPicPr>
            <a:picLocks noChangeAspect="1" noChangeArrowheads="1"/>
          </p:cNvPicPr>
          <p:nvPr/>
        </p:nvPicPr>
        <p:blipFill>
          <a:blip r:embed="rId5"/>
          <a:srcRect/>
          <a:stretch>
            <a:fillRect/>
          </a:stretch>
        </p:blipFill>
        <p:spPr bwMode="auto">
          <a:xfrm>
            <a:off x="462492" y="1826895"/>
            <a:ext cx="1645920" cy="16459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462493" y="4253865"/>
            <a:ext cx="1645920" cy="1645920"/>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a:srcRect/>
          <a:stretch>
            <a:fillRect/>
          </a:stretch>
        </p:blipFill>
        <p:spPr bwMode="auto">
          <a:xfrm>
            <a:off x="462493" y="6574548"/>
            <a:ext cx="1645920" cy="1645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solidFill>
                  <a:srgbClr val="00B0F0"/>
                </a:solidFill>
                <a:latin typeface="Tahoma" pitchFamily="34" charset="0"/>
                <a:ea typeface="Tahoma" pitchFamily="34" charset="0"/>
                <a:cs typeface="Tahoma" pitchFamily="34" charset="0"/>
              </a:rPr>
              <a:t>Medi</a:t>
            </a:r>
            <a:r>
              <a:rPr lang="en-US" sz="3200" dirty="0" smtClean="0">
                <a:solidFill>
                  <a:srgbClr val="00B0F0"/>
                </a:solidFill>
                <a:latin typeface="Tahoma" pitchFamily="34" charset="0"/>
                <a:ea typeface="Tahoma" pitchFamily="34" charset="0"/>
                <a:cs typeface="Tahoma" pitchFamily="34" charset="0"/>
              </a:rPr>
              <a:t>-Spa &amp; Spa-Based Courses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822283"/>
            <a:ext cx="4146653" cy="2800767"/>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Lymphatic Drainage </a:t>
            </a:r>
            <a:r>
              <a:rPr lang="en-US" sz="1600" dirty="0" smtClean="0">
                <a:latin typeface="Tahoma" pitchFamily="34" charset="0"/>
                <a:ea typeface="Tahoma" pitchFamily="34" charset="0"/>
                <a:cs typeface="Tahoma" pitchFamily="34" charset="0"/>
              </a:rPr>
              <a:t>– This is a succinct and affordable 2-day certification program that will give you the knowledge and ability to immediately incorporate manual lymphatic drainage into your practice. This class is geared specifically to the massage professional and deals strictly with manual lymphatic drainage. The full body protocols can be used for specialty lymphatic drainage massage or can be incorporated into your regular practice.</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5785883"/>
            <a:ext cx="4146653" cy="2308324"/>
          </a:xfrm>
          <a:prstGeom prst="rect">
            <a:avLst/>
          </a:prstGeom>
          <a:noFill/>
        </p:spPr>
        <p:txBody>
          <a:bodyPr wrap="square" rtlCol="0">
            <a:spAutoFit/>
          </a:bodyPr>
          <a:lstStyle/>
          <a:p>
            <a:r>
              <a:rPr lang="en-US" sz="1600" dirty="0" err="1" smtClean="0">
                <a:latin typeface="Tahoma" pitchFamily="34" charset="0"/>
                <a:ea typeface="Tahoma" pitchFamily="34" charset="0"/>
                <a:cs typeface="Tahoma" pitchFamily="34" charset="0"/>
                <a:hlinkClick r:id="rId3"/>
              </a:rPr>
              <a:t>Lypossage</a:t>
            </a:r>
            <a:r>
              <a:rPr lang="en-US" sz="1600" dirty="0" smtClean="0">
                <a:latin typeface="Tahoma" pitchFamily="34" charset="0"/>
                <a:ea typeface="Tahoma" pitchFamily="34" charset="0"/>
                <a:cs typeface="Tahoma" pitchFamily="34" charset="0"/>
                <a:hlinkClick r:id="rId3"/>
              </a:rPr>
              <a:t> </a:t>
            </a:r>
            <a:r>
              <a:rPr lang="en-US" sz="1600" dirty="0" smtClean="0">
                <a:latin typeface="Tahoma" pitchFamily="34" charset="0"/>
                <a:ea typeface="Tahoma" pitchFamily="34" charset="0"/>
                <a:cs typeface="Tahoma" pitchFamily="34" charset="0"/>
              </a:rPr>
              <a:t>is a non-surgical, manual body contouring technique with proven results. Learn a blend of massage techniques including deep tissue and deep lymphatic drainage that will work to decongest tissue by cleansing stalled lymphatic fluid and break up the adhesions that contribute to the uneven dimpling of the skin. Firm muscles and lift sagging tissue.</a:t>
            </a:r>
            <a:endParaRPr lang="en-US" sz="1600"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13</a:t>
            </a:r>
            <a:endParaRPr lang="en-US" dirty="0"/>
          </a:p>
        </p:txBody>
      </p:sp>
      <p:pic>
        <p:nvPicPr>
          <p:cNvPr id="3074" name="Picture 2"/>
          <p:cNvPicPr>
            <a:picLocks noChangeAspect="1" noChangeArrowheads="1"/>
          </p:cNvPicPr>
          <p:nvPr/>
        </p:nvPicPr>
        <p:blipFill>
          <a:blip r:embed="rId4"/>
          <a:srcRect/>
          <a:stretch>
            <a:fillRect/>
          </a:stretch>
        </p:blipFill>
        <p:spPr bwMode="auto">
          <a:xfrm>
            <a:off x="462493" y="1890184"/>
            <a:ext cx="1645920" cy="16459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459575" y="6038850"/>
            <a:ext cx="1645920" cy="1645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solidFill>
                  <a:srgbClr val="00B0F0"/>
                </a:solidFill>
                <a:latin typeface="Tahoma" pitchFamily="34" charset="0"/>
                <a:ea typeface="Tahoma" pitchFamily="34" charset="0"/>
                <a:cs typeface="Tahoma" pitchFamily="34" charset="0"/>
              </a:rPr>
              <a:t>Medi</a:t>
            </a:r>
            <a:r>
              <a:rPr lang="en-US" sz="3200" dirty="0" smtClean="0">
                <a:solidFill>
                  <a:srgbClr val="00B0F0"/>
                </a:solidFill>
                <a:latin typeface="Tahoma" pitchFamily="34" charset="0"/>
                <a:ea typeface="Tahoma" pitchFamily="34" charset="0"/>
                <a:cs typeface="Tahoma" pitchFamily="34" charset="0"/>
              </a:rPr>
              <a:t>-Spa &amp; Spa-Based Courses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717508"/>
            <a:ext cx="4146653" cy="1815882"/>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Flexibility Coach </a:t>
            </a:r>
            <a:r>
              <a:rPr lang="en-US" sz="1600" dirty="0" smtClean="0">
                <a:latin typeface="Tahoma" pitchFamily="34" charset="0"/>
                <a:ea typeface="Tahoma" pitchFamily="34" charset="0"/>
                <a:cs typeface="Tahoma" pitchFamily="34" charset="0"/>
              </a:rPr>
              <a:t>- In this certificate program you will learn to integrate PNF, Muscle Energy and Active Isolated Stretching and basic yoga postures into your sessions, adding another layer of healing to your practice, setting you apart from other therapists.</a:t>
            </a:r>
            <a:endParaRPr lang="en-US" sz="1600" dirty="0">
              <a:latin typeface="Tahoma" pitchFamily="34" charset="0"/>
              <a:ea typeface="Tahoma" pitchFamily="34" charset="0"/>
              <a:cs typeface="Tahoma" pitchFamily="34" charset="0"/>
            </a:endParaRPr>
          </a:p>
        </p:txBody>
      </p:sp>
      <p:sp>
        <p:nvSpPr>
          <p:cNvPr id="23" name="TextBox 22"/>
          <p:cNvSpPr txBox="1"/>
          <p:nvPr/>
        </p:nvSpPr>
        <p:spPr>
          <a:xfrm>
            <a:off x="2368446" y="4187583"/>
            <a:ext cx="4146653" cy="1815882"/>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3"/>
              </a:rPr>
              <a:t>Massage Cupping </a:t>
            </a:r>
            <a:r>
              <a:rPr lang="en-US" sz="1600" dirty="0" smtClean="0">
                <a:latin typeface="Tahoma" pitchFamily="34" charset="0"/>
                <a:ea typeface="Tahoma" pitchFamily="34" charset="0"/>
                <a:cs typeface="Tahoma" pitchFamily="34" charset="0"/>
              </a:rPr>
              <a:t>- Learn to use suction created by the cups to provide a negative pressure, allowing you to work much deeper with no client discomfort and no strain on your body. In this dynamic course you will learn a full body lymphatic drainage treatment using the cups. </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6881258"/>
            <a:ext cx="4146653" cy="132343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4"/>
              </a:rPr>
              <a:t>Thai Yoga Massage </a:t>
            </a:r>
            <a:r>
              <a:rPr lang="en-US" sz="1600" dirty="0" smtClean="0">
                <a:latin typeface="Tahoma" pitchFamily="34" charset="0"/>
                <a:ea typeface="Tahoma" pitchFamily="34" charset="0"/>
                <a:cs typeface="Tahoma" pitchFamily="34" charset="0"/>
              </a:rPr>
              <a:t>– Learn a 90-minute full body traditional Thai Massage Protocol or learn a Table Thai routine. This may be the most effective bodywork that you ever experience.</a:t>
            </a:r>
            <a:endParaRPr lang="en-US" sz="1600"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r>
              <a:rPr lang="en-US" dirty="0" smtClean="0"/>
              <a:t>14</a:t>
            </a:r>
            <a:endParaRPr lang="en-US" dirty="0"/>
          </a:p>
        </p:txBody>
      </p:sp>
      <p:pic>
        <p:nvPicPr>
          <p:cNvPr id="4098" name="Picture 2" descr="E:\NewButtons\SpaMediSpa\FlexibilityCoach.jpg"/>
          <p:cNvPicPr>
            <a:picLocks noChangeAspect="1" noChangeArrowheads="1"/>
          </p:cNvPicPr>
          <p:nvPr/>
        </p:nvPicPr>
        <p:blipFill>
          <a:blip r:embed="rId5"/>
          <a:srcRect/>
          <a:stretch>
            <a:fillRect/>
          </a:stretch>
        </p:blipFill>
        <p:spPr bwMode="auto">
          <a:xfrm>
            <a:off x="474876" y="1809750"/>
            <a:ext cx="1645920" cy="1645920"/>
          </a:xfrm>
          <a:prstGeom prst="rect">
            <a:avLst/>
          </a:prstGeom>
          <a:noFill/>
        </p:spPr>
      </p:pic>
      <p:pic>
        <p:nvPicPr>
          <p:cNvPr id="4099" name="Picture 3"/>
          <p:cNvPicPr>
            <a:picLocks noChangeAspect="1" noChangeArrowheads="1"/>
          </p:cNvPicPr>
          <p:nvPr/>
        </p:nvPicPr>
        <p:blipFill>
          <a:blip r:embed="rId6"/>
          <a:srcRect/>
          <a:stretch>
            <a:fillRect/>
          </a:stretch>
        </p:blipFill>
        <p:spPr bwMode="auto">
          <a:xfrm>
            <a:off x="478625" y="4276725"/>
            <a:ext cx="1645920" cy="1645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solidFill>
                  <a:srgbClr val="00B0F0"/>
                </a:solidFill>
                <a:latin typeface="Tahoma" pitchFamily="34" charset="0"/>
                <a:ea typeface="Tahoma" pitchFamily="34" charset="0"/>
                <a:cs typeface="Tahoma" pitchFamily="34" charset="0"/>
              </a:rPr>
              <a:t>WorkSmart</a:t>
            </a:r>
            <a:r>
              <a:rPr lang="en-US" sz="3200" dirty="0" smtClean="0">
                <a:solidFill>
                  <a:srgbClr val="00B0F0"/>
                </a:solidFill>
                <a:latin typeface="Tahoma" pitchFamily="34" charset="0"/>
                <a:ea typeface="Tahoma" pitchFamily="34" charset="0"/>
                <a:cs typeface="Tahoma" pitchFamily="34" charset="0"/>
              </a:rPr>
              <a:t> Business Classes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822283"/>
            <a:ext cx="4146653" cy="304698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Make Money with Chair Massage </a:t>
            </a:r>
            <a:r>
              <a:rPr lang="en-US" sz="1600" dirty="0" smtClean="0">
                <a:latin typeface="Tahoma" pitchFamily="34" charset="0"/>
                <a:ea typeface="Tahoma" pitchFamily="34" charset="0"/>
                <a:cs typeface="Tahoma" pitchFamily="34" charset="0"/>
              </a:rPr>
              <a:t>- In this dynamic one day class, we will teach you a simple, effective, almost effortless routine which will allow you to immediately and consistently make money with your massage chair.  Learn the "secrets" to success at trade shows and festivals including how to earn $1,000+ in one weekend. Get companies, not employees, to pay for your services. Multiply yourself by easily and legally subcontracting your work and much more.</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5785883"/>
            <a:ext cx="4146653" cy="230832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3"/>
              </a:rPr>
              <a:t>How to Throw a Massage Party </a:t>
            </a:r>
            <a:r>
              <a:rPr lang="en-US" sz="1600" dirty="0" smtClean="0">
                <a:latin typeface="Tahoma" pitchFamily="34" charset="0"/>
                <a:ea typeface="Tahoma" pitchFamily="34" charset="0"/>
                <a:cs typeface="Tahoma" pitchFamily="34" charset="0"/>
              </a:rPr>
              <a:t>- Earn one week's income in one night's work. You never knew massage could be so much fun! Join us as we tell you about the most exciting and fun marketing program that exists. "Massage Parties" are home demonstrations that are specially designed to build your massage business fast and for big profits!</a:t>
            </a:r>
            <a:endParaRPr lang="en-US" sz="1600"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15</a:t>
            </a:r>
            <a:endParaRPr lang="en-US" dirty="0"/>
          </a:p>
        </p:txBody>
      </p:sp>
      <p:pic>
        <p:nvPicPr>
          <p:cNvPr id="5122" name="Picture 2" descr="E:\NewButtons\WorkSmart\Chair.jpg"/>
          <p:cNvPicPr>
            <a:picLocks noChangeAspect="1" noChangeArrowheads="1"/>
          </p:cNvPicPr>
          <p:nvPr/>
        </p:nvPicPr>
        <p:blipFill>
          <a:blip r:embed="rId4"/>
          <a:srcRect/>
          <a:stretch>
            <a:fillRect/>
          </a:stretch>
        </p:blipFill>
        <p:spPr bwMode="auto">
          <a:xfrm>
            <a:off x="495300" y="1927058"/>
            <a:ext cx="1645920" cy="1645920"/>
          </a:xfrm>
          <a:prstGeom prst="rect">
            <a:avLst/>
          </a:prstGeom>
          <a:noFill/>
        </p:spPr>
      </p:pic>
      <p:pic>
        <p:nvPicPr>
          <p:cNvPr id="5123" name="Picture 3" descr="E:\NewButtons\WorkSmart\Parties.jpg"/>
          <p:cNvPicPr>
            <a:picLocks noChangeAspect="1" noChangeArrowheads="1"/>
          </p:cNvPicPr>
          <p:nvPr/>
        </p:nvPicPr>
        <p:blipFill>
          <a:blip r:embed="rId5"/>
          <a:srcRect/>
          <a:stretch>
            <a:fillRect/>
          </a:stretch>
        </p:blipFill>
        <p:spPr bwMode="auto">
          <a:xfrm>
            <a:off x="495300" y="5915025"/>
            <a:ext cx="1645920" cy="16459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39933"/>
            <a:ext cx="6172200" cy="4265778"/>
          </a:xfrm>
        </p:spPr>
        <p:txBody>
          <a:bodyPr>
            <a:normAutofit/>
          </a:bodyPr>
          <a:lstStyle/>
          <a:p>
            <a:r>
              <a:rPr lang="en-US" sz="1600" dirty="0" smtClean="0"/>
              <a:t/>
            </a:r>
            <a:br>
              <a:rPr lang="en-US" sz="1600" dirty="0" smtClean="0"/>
            </a:br>
            <a:r>
              <a:rPr lang="en-US" sz="1600" dirty="0" smtClean="0"/>
              <a:t/>
            </a:r>
            <a:br>
              <a:rPr lang="en-US" sz="1600" dirty="0" smtClean="0"/>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LMT Success Group</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2501 W. Hillsboro Blvd., Suite 102 &amp; 102</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Deerfield Beach, FL   33442</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#800-201-2247 - #954-596-1170</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hlinkClick r:id="rId2"/>
              </a:rPr>
              <a:t>www.lmtsuccessgroup.com</a:t>
            </a: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endParaRPr lang="en-US" sz="1600" dirty="0">
              <a:latin typeface="Tahoma" pitchFamily="34" charset="0"/>
              <a:ea typeface="Tahoma" pitchFamily="34" charset="0"/>
              <a:cs typeface="Tahoma" pitchFamily="34" charset="0"/>
            </a:endParaRPr>
          </a:p>
        </p:txBody>
      </p:sp>
      <p:sp>
        <p:nvSpPr>
          <p:cNvPr id="5" name="TextBox 4"/>
          <p:cNvSpPr txBox="1"/>
          <p:nvPr/>
        </p:nvSpPr>
        <p:spPr>
          <a:xfrm>
            <a:off x="719528" y="7390147"/>
            <a:ext cx="5501390" cy="1015663"/>
          </a:xfrm>
          <a:prstGeom prst="rect">
            <a:avLst/>
          </a:prstGeom>
          <a:noFill/>
        </p:spPr>
        <p:txBody>
          <a:bodyPr wrap="square" rtlCol="0">
            <a:spAutoFit/>
          </a:bodyPr>
          <a:lstStyle/>
          <a:p>
            <a:endParaRPr lang="en-US" sz="1200" dirty="0" smtClean="0"/>
          </a:p>
          <a:p>
            <a:r>
              <a:rPr lang="en-US" sz="1200" dirty="0" smtClean="0">
                <a:latin typeface="Tahoma" pitchFamily="34" charset="0"/>
                <a:ea typeface="Tahoma" pitchFamily="34" charset="0"/>
                <a:cs typeface="Tahoma" pitchFamily="34" charset="0"/>
              </a:rPr>
              <a:t>NCBTMB#45001-05 – Nationally Approved for Massage Therapy Continuing Education.  The contents of this catalog are presented as an accurate description of the course content. Contents of these courses and this catalog are subject to update and change. Catalog last updated </a:t>
            </a:r>
            <a:r>
              <a:rPr lang="en-US" sz="1200" dirty="0" smtClean="0">
                <a:latin typeface="Tahoma" pitchFamily="34" charset="0"/>
                <a:ea typeface="Tahoma" pitchFamily="34" charset="0"/>
                <a:cs typeface="Tahoma" pitchFamily="34" charset="0"/>
              </a:rPr>
              <a:t>May 2015.</a:t>
            </a:r>
            <a:endParaRPr lang="en-US" sz="1200" dirty="0">
              <a:latin typeface="Tahoma" pitchFamily="34" charset="0"/>
              <a:ea typeface="Tahoma" pitchFamily="34" charset="0"/>
              <a:cs typeface="Tahoma" pitchFamily="34" charset="0"/>
            </a:endParaRPr>
          </a:p>
        </p:txBody>
      </p:sp>
      <p:pic>
        <p:nvPicPr>
          <p:cNvPr id="2051" name="Picture 3" descr="C:\Users\Maria Ward\Documents\MyPhotos\1Website Images\General\LogoClear.jpg"/>
          <p:cNvPicPr>
            <a:picLocks noChangeAspect="1" noChangeArrowheads="1"/>
          </p:cNvPicPr>
          <p:nvPr/>
        </p:nvPicPr>
        <p:blipFill>
          <a:blip r:embed="rId3"/>
          <a:srcRect/>
          <a:stretch>
            <a:fillRect/>
          </a:stretch>
        </p:blipFill>
        <p:spPr bwMode="auto">
          <a:xfrm>
            <a:off x="2062163" y="1673848"/>
            <a:ext cx="2733675" cy="1419225"/>
          </a:xfrm>
          <a:prstGeom prst="rect">
            <a:avLst/>
          </a:prstGeom>
          <a:noFill/>
        </p:spPr>
      </p:pic>
      <p:pic>
        <p:nvPicPr>
          <p:cNvPr id="6" name="Picture 5" descr="wordpress-icon.png">
            <a:hlinkClick r:id="rId4"/>
          </p:cNvPr>
          <p:cNvPicPr>
            <a:picLocks noChangeAspect="1"/>
          </p:cNvPicPr>
          <p:nvPr/>
        </p:nvPicPr>
        <p:blipFill>
          <a:blip r:embed="rId5"/>
          <a:stretch>
            <a:fillRect/>
          </a:stretch>
        </p:blipFill>
        <p:spPr>
          <a:xfrm>
            <a:off x="3933824" y="5946775"/>
            <a:ext cx="606425" cy="606425"/>
          </a:xfrm>
          <a:prstGeom prst="rect">
            <a:avLst/>
          </a:prstGeom>
        </p:spPr>
      </p:pic>
      <p:pic>
        <p:nvPicPr>
          <p:cNvPr id="8" name="Picture 7" descr="email.png">
            <a:hlinkClick r:id="rId6"/>
          </p:cNvPr>
          <p:cNvPicPr>
            <a:picLocks noChangeAspect="1"/>
          </p:cNvPicPr>
          <p:nvPr/>
        </p:nvPicPr>
        <p:blipFill>
          <a:blip r:embed="rId7"/>
          <a:stretch>
            <a:fillRect/>
          </a:stretch>
        </p:blipFill>
        <p:spPr>
          <a:xfrm>
            <a:off x="1476432" y="5937251"/>
            <a:ext cx="625475" cy="625475"/>
          </a:xfrm>
          <a:prstGeom prst="rect">
            <a:avLst/>
          </a:prstGeom>
        </p:spPr>
      </p:pic>
      <p:pic>
        <p:nvPicPr>
          <p:cNvPr id="9" name="Picture 8" descr="facebook-icon.png">
            <a:hlinkClick r:id="rId8"/>
          </p:cNvPr>
          <p:cNvPicPr>
            <a:picLocks noChangeAspect="1"/>
          </p:cNvPicPr>
          <p:nvPr/>
        </p:nvPicPr>
        <p:blipFill>
          <a:blip r:embed="rId9"/>
          <a:stretch>
            <a:fillRect/>
          </a:stretch>
        </p:blipFill>
        <p:spPr>
          <a:xfrm>
            <a:off x="3133724" y="5946775"/>
            <a:ext cx="606425" cy="606425"/>
          </a:xfrm>
          <a:prstGeom prst="rect">
            <a:avLst/>
          </a:prstGeom>
        </p:spPr>
      </p:pic>
      <p:pic>
        <p:nvPicPr>
          <p:cNvPr id="11" name="Picture 10" descr="home.jpg">
            <a:hlinkClick r:id="rId10"/>
          </p:cNvPr>
          <p:cNvPicPr>
            <a:picLocks noChangeAspect="1"/>
          </p:cNvPicPr>
          <p:nvPr/>
        </p:nvPicPr>
        <p:blipFill>
          <a:blip r:embed="rId11"/>
          <a:stretch>
            <a:fillRect/>
          </a:stretch>
        </p:blipFill>
        <p:spPr>
          <a:xfrm>
            <a:off x="700478" y="5937252"/>
            <a:ext cx="625474" cy="625474"/>
          </a:xfrm>
          <a:prstGeom prst="rect">
            <a:avLst/>
          </a:prstGeom>
        </p:spPr>
      </p:pic>
      <p:pic>
        <p:nvPicPr>
          <p:cNvPr id="12" name="Picture 11" descr="pinterest.jpg">
            <a:hlinkClick r:id="rId12"/>
          </p:cNvPr>
          <p:cNvPicPr>
            <a:picLocks noChangeAspect="1"/>
          </p:cNvPicPr>
          <p:nvPr/>
        </p:nvPicPr>
        <p:blipFill>
          <a:blip r:embed="rId13"/>
          <a:stretch>
            <a:fillRect/>
          </a:stretch>
        </p:blipFill>
        <p:spPr>
          <a:xfrm>
            <a:off x="5534025" y="5946775"/>
            <a:ext cx="590550" cy="590550"/>
          </a:xfrm>
          <a:prstGeom prst="rect">
            <a:avLst/>
          </a:prstGeom>
        </p:spPr>
      </p:pic>
      <p:pic>
        <p:nvPicPr>
          <p:cNvPr id="14" name="Picture 13" descr="youtube-icon.png">
            <a:hlinkClick r:id="rId14"/>
          </p:cNvPr>
          <p:cNvPicPr>
            <a:picLocks noChangeAspect="1"/>
          </p:cNvPicPr>
          <p:nvPr/>
        </p:nvPicPr>
        <p:blipFill>
          <a:blip r:embed="rId15"/>
          <a:stretch>
            <a:fillRect/>
          </a:stretch>
        </p:blipFill>
        <p:spPr>
          <a:xfrm>
            <a:off x="4743450" y="5937250"/>
            <a:ext cx="609600" cy="609600"/>
          </a:xfrm>
          <a:prstGeom prst="rect">
            <a:avLst/>
          </a:prstGeom>
        </p:spPr>
      </p:pic>
      <p:pic>
        <p:nvPicPr>
          <p:cNvPr id="15" name="Picture 14" descr="newsletter icon.jpg">
            <a:hlinkClick r:id="rId16"/>
          </p:cNvPr>
          <p:cNvPicPr>
            <a:picLocks noChangeAspect="1"/>
          </p:cNvPicPr>
          <p:nvPr/>
        </p:nvPicPr>
        <p:blipFill>
          <a:blip r:embed="rId17"/>
          <a:stretch>
            <a:fillRect/>
          </a:stretch>
        </p:blipFill>
        <p:spPr>
          <a:xfrm>
            <a:off x="2308225" y="5946776"/>
            <a:ext cx="609600" cy="609600"/>
          </a:xfrm>
          <a:prstGeom prst="rect">
            <a:avLst/>
          </a:prstGeom>
        </p:spPr>
      </p:pic>
      <p:sp>
        <p:nvSpPr>
          <p:cNvPr id="17" name="Slide Number Placeholder 16"/>
          <p:cNvSpPr>
            <a:spLocks noGrp="1"/>
          </p:cNvSpPr>
          <p:nvPr>
            <p:ph type="sldNum" sz="quarter" idx="12"/>
          </p:nvPr>
        </p:nvSpPr>
        <p:spPr/>
        <p:txBody>
          <a:bodyPr/>
          <a:lstStyle/>
          <a:p>
            <a:r>
              <a:rPr lang="en-US" dirty="0" smtClean="0"/>
              <a:t> ii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solidFill>
                  <a:srgbClr val="00B0F0"/>
                </a:solidFill>
                <a:latin typeface="Tahoma" pitchFamily="34" charset="0"/>
                <a:ea typeface="Tahoma" pitchFamily="34" charset="0"/>
                <a:cs typeface="Tahoma" pitchFamily="34" charset="0"/>
              </a:rPr>
              <a:t>WorkSmart</a:t>
            </a:r>
            <a:r>
              <a:rPr lang="en-US" sz="3200" dirty="0" smtClean="0">
                <a:solidFill>
                  <a:srgbClr val="00B0F0"/>
                </a:solidFill>
                <a:latin typeface="Tahoma" pitchFamily="34" charset="0"/>
                <a:ea typeface="Tahoma" pitchFamily="34" charset="0"/>
                <a:cs typeface="Tahoma" pitchFamily="34" charset="0"/>
              </a:rPr>
              <a:t> Business Classes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717508"/>
            <a:ext cx="4146653" cy="2062103"/>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LMT Tax Workshop </a:t>
            </a:r>
            <a:r>
              <a:rPr lang="en-US" sz="1600" dirty="0" smtClean="0">
                <a:latin typeface="Tahoma" pitchFamily="34" charset="0"/>
                <a:ea typeface="Tahoma" pitchFamily="34" charset="0"/>
                <a:cs typeface="Tahoma" pitchFamily="34" charset="0"/>
              </a:rPr>
              <a:t>- In this fast paced seminar, we take you step by step through your Schedule C tax return, then show you how to take travel deductions, write off home office and auto expenses and claim deductions on things you do anyway. Minimizing your taxes is not just good business, it is good common sense!</a:t>
            </a:r>
            <a:endParaRPr lang="en-US" sz="1600" dirty="0">
              <a:latin typeface="Tahoma" pitchFamily="34" charset="0"/>
              <a:ea typeface="Tahoma" pitchFamily="34" charset="0"/>
              <a:cs typeface="Tahoma" pitchFamily="34" charset="0"/>
            </a:endParaRPr>
          </a:p>
        </p:txBody>
      </p:sp>
      <p:sp>
        <p:nvSpPr>
          <p:cNvPr id="23" name="TextBox 22"/>
          <p:cNvSpPr txBox="1"/>
          <p:nvPr/>
        </p:nvSpPr>
        <p:spPr>
          <a:xfrm>
            <a:off x="2370946" y="4378083"/>
            <a:ext cx="4146653"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3"/>
              </a:rPr>
              <a:t>Marketing Massage </a:t>
            </a:r>
            <a:r>
              <a:rPr lang="en-US" sz="1600" dirty="0" smtClean="0">
                <a:latin typeface="Tahoma" pitchFamily="34" charset="0"/>
                <a:ea typeface="Tahoma" pitchFamily="34" charset="0"/>
                <a:cs typeface="Tahoma" pitchFamily="34" charset="0"/>
              </a:rPr>
              <a:t>- This is the ultimate practice building seminar! Learn hundreds of market tested techniques to get attract and keep massage clients. Learn low cost or no cost methods to get all of the massage business that you will ever need. </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6786008"/>
            <a:ext cx="4146653" cy="107721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4"/>
              </a:rPr>
              <a:t>Tax and Marketing Series </a:t>
            </a:r>
            <a:r>
              <a:rPr lang="en-US" sz="1600" dirty="0" smtClean="0">
                <a:latin typeface="Tahoma" pitchFamily="34" charset="0"/>
                <a:ea typeface="Tahoma" pitchFamily="34" charset="0"/>
                <a:cs typeface="Tahoma" pitchFamily="34" charset="0"/>
              </a:rPr>
              <a:t>– This series of seminars includes both the LMT Tax Workshop and the Marketing Massage class, mentioned above.</a:t>
            </a:r>
            <a:endParaRPr lang="en-US" sz="1600" dirty="0">
              <a:latin typeface="Tahoma" pitchFamily="34" charset="0"/>
              <a:ea typeface="Tahoma" pitchFamily="34" charset="0"/>
              <a:cs typeface="Tahoma" pitchFamily="34" charset="0"/>
            </a:endParaRPr>
          </a:p>
        </p:txBody>
      </p:sp>
      <p:sp>
        <p:nvSpPr>
          <p:cNvPr id="10" name="Slide Number Placeholder 9"/>
          <p:cNvSpPr>
            <a:spLocks noGrp="1"/>
          </p:cNvSpPr>
          <p:nvPr>
            <p:ph type="sldNum" sz="quarter" idx="12"/>
          </p:nvPr>
        </p:nvSpPr>
        <p:spPr/>
        <p:txBody>
          <a:bodyPr/>
          <a:lstStyle/>
          <a:p>
            <a:r>
              <a:rPr lang="en-US" dirty="0" smtClean="0"/>
              <a:t>16</a:t>
            </a:r>
            <a:endParaRPr lang="en-US" dirty="0"/>
          </a:p>
        </p:txBody>
      </p:sp>
      <p:pic>
        <p:nvPicPr>
          <p:cNvPr id="6146" name="Picture 2" descr="E:\NewButtons\WorkSmart\Tax.jpg"/>
          <p:cNvPicPr>
            <a:picLocks noChangeAspect="1" noChangeArrowheads="1"/>
          </p:cNvPicPr>
          <p:nvPr/>
        </p:nvPicPr>
        <p:blipFill>
          <a:blip r:embed="rId5"/>
          <a:srcRect/>
          <a:stretch>
            <a:fillRect/>
          </a:stretch>
        </p:blipFill>
        <p:spPr bwMode="auto">
          <a:xfrm>
            <a:off x="481543" y="1794601"/>
            <a:ext cx="1645920" cy="1645920"/>
          </a:xfrm>
          <a:prstGeom prst="rect">
            <a:avLst/>
          </a:prstGeom>
          <a:noFill/>
        </p:spPr>
      </p:pic>
      <p:pic>
        <p:nvPicPr>
          <p:cNvPr id="6147" name="Picture 3" descr="E:\NewButtons\WorkSmart\Marketing.jpg"/>
          <p:cNvPicPr>
            <a:picLocks noChangeAspect="1" noChangeArrowheads="1"/>
          </p:cNvPicPr>
          <p:nvPr/>
        </p:nvPicPr>
        <p:blipFill>
          <a:blip r:embed="rId6"/>
          <a:srcRect/>
          <a:stretch>
            <a:fillRect/>
          </a:stretch>
        </p:blipFill>
        <p:spPr bwMode="auto">
          <a:xfrm>
            <a:off x="488150" y="4371975"/>
            <a:ext cx="1645920" cy="1645920"/>
          </a:xfrm>
          <a:prstGeom prst="rect">
            <a:avLst/>
          </a:prstGeom>
          <a:noFill/>
        </p:spPr>
      </p:pic>
      <p:pic>
        <p:nvPicPr>
          <p:cNvPr id="6148" name="Picture 4" descr="E:\NewButtons\WorkSmart\WorkSmartLecture.jpg"/>
          <p:cNvPicPr>
            <a:picLocks noChangeAspect="1" noChangeArrowheads="1"/>
          </p:cNvPicPr>
          <p:nvPr/>
        </p:nvPicPr>
        <p:blipFill>
          <a:blip r:embed="rId7"/>
          <a:srcRect/>
          <a:stretch>
            <a:fillRect/>
          </a:stretch>
        </p:blipFill>
        <p:spPr bwMode="auto">
          <a:xfrm>
            <a:off x="488150" y="6716939"/>
            <a:ext cx="1645920" cy="164592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Costa Rica Adventure Learning</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2368446" y="1584158"/>
            <a:ext cx="4146653" cy="2062103"/>
          </a:xfrm>
          <a:prstGeom prst="rect">
            <a:avLst/>
          </a:prstGeom>
          <a:noFill/>
        </p:spPr>
        <p:txBody>
          <a:bodyPr wrap="square" rtlCol="0">
            <a:spAutoFit/>
          </a:bodyPr>
          <a:lstStyle/>
          <a:p>
            <a:r>
              <a:rPr lang="en-US" sz="1600" dirty="0" err="1" smtClean="0">
                <a:solidFill>
                  <a:srgbClr val="00B0F0"/>
                </a:solidFill>
                <a:latin typeface="Tahoma" pitchFamily="34" charset="0"/>
                <a:ea typeface="Tahoma" pitchFamily="34" charset="0"/>
                <a:cs typeface="Tahoma" pitchFamily="34" charset="0"/>
              </a:rPr>
              <a:t>Pura</a:t>
            </a:r>
            <a:r>
              <a:rPr lang="en-US" sz="1600" dirty="0" smtClean="0">
                <a:solidFill>
                  <a:srgbClr val="00B0F0"/>
                </a:solidFill>
                <a:latin typeface="Tahoma" pitchFamily="34" charset="0"/>
                <a:ea typeface="Tahoma" pitchFamily="34" charset="0"/>
                <a:cs typeface="Tahoma" pitchFamily="34" charset="0"/>
              </a:rPr>
              <a:t> Vida Spa </a:t>
            </a:r>
            <a:r>
              <a:rPr lang="en-US" sz="1600" dirty="0" smtClean="0">
                <a:latin typeface="Tahoma" pitchFamily="34" charset="0"/>
                <a:ea typeface="Tahoma" pitchFamily="34" charset="0"/>
                <a:cs typeface="Tahoma" pitchFamily="34" charset="0"/>
              </a:rPr>
              <a:t>– Spend 8-days and 7-nights at this internationally acclaimed yoga resort nestled in the mountains of Costa Rica. You will enjoy exotic adventures, meet new friends and learn from some of the most highly regarded massage therapy teachers in the world. This really is the trip of a lifetime.</a:t>
            </a:r>
            <a:endParaRPr lang="en-US" sz="1600" dirty="0">
              <a:latin typeface="Tahoma" pitchFamily="34" charset="0"/>
              <a:ea typeface="Tahoma" pitchFamily="34" charset="0"/>
              <a:cs typeface="Tahoma" pitchFamily="34" charset="0"/>
            </a:endParaRPr>
          </a:p>
        </p:txBody>
      </p:sp>
      <p:sp>
        <p:nvSpPr>
          <p:cNvPr id="23" name="TextBox 22"/>
          <p:cNvSpPr txBox="1"/>
          <p:nvPr/>
        </p:nvSpPr>
        <p:spPr>
          <a:xfrm>
            <a:off x="2370946" y="4063758"/>
            <a:ext cx="4146653" cy="1569660"/>
          </a:xfrm>
          <a:prstGeom prst="rect">
            <a:avLst/>
          </a:prstGeom>
          <a:noFill/>
        </p:spPr>
        <p:txBody>
          <a:bodyPr wrap="square" rtlCol="0">
            <a:spAutoFit/>
          </a:bodyPr>
          <a:lstStyle/>
          <a:p>
            <a:r>
              <a:rPr lang="en-US" sz="1600" dirty="0" smtClean="0">
                <a:solidFill>
                  <a:srgbClr val="00B0F0"/>
                </a:solidFill>
                <a:latin typeface="Tahoma" pitchFamily="34" charset="0"/>
                <a:ea typeface="Tahoma" pitchFamily="34" charset="0"/>
                <a:cs typeface="Tahoma" pitchFamily="34" charset="0"/>
              </a:rPr>
              <a:t>Blue </a:t>
            </a:r>
            <a:r>
              <a:rPr lang="en-US" sz="1600" dirty="0" err="1" smtClean="0">
                <a:solidFill>
                  <a:srgbClr val="00B0F0"/>
                </a:solidFill>
                <a:latin typeface="Tahoma" pitchFamily="34" charset="0"/>
                <a:ea typeface="Tahoma" pitchFamily="34" charset="0"/>
                <a:cs typeface="Tahoma" pitchFamily="34" charset="0"/>
              </a:rPr>
              <a:t>Osa</a:t>
            </a:r>
            <a:r>
              <a:rPr lang="en-US" sz="1600" dirty="0" smtClean="0">
                <a:solidFill>
                  <a:srgbClr val="00B0F0"/>
                </a:solidFill>
                <a:latin typeface="Tahoma" pitchFamily="34" charset="0"/>
                <a:ea typeface="Tahoma" pitchFamily="34" charset="0"/>
                <a:cs typeface="Tahoma" pitchFamily="34" charset="0"/>
              </a:rPr>
              <a:t> Resort </a:t>
            </a:r>
            <a:r>
              <a:rPr lang="en-US" sz="1600" dirty="0" smtClean="0">
                <a:latin typeface="Tahoma" pitchFamily="34" charset="0"/>
                <a:ea typeface="Tahoma" pitchFamily="34" charset="0"/>
                <a:cs typeface="Tahoma" pitchFamily="34" charset="0"/>
              </a:rPr>
              <a:t>– Visit this eco-resort on the beaches of Costa Rica. You can select this as an add on to the </a:t>
            </a:r>
            <a:r>
              <a:rPr lang="en-US" sz="1600" dirty="0" err="1" smtClean="0">
                <a:latin typeface="Tahoma" pitchFamily="34" charset="0"/>
                <a:ea typeface="Tahoma" pitchFamily="34" charset="0"/>
                <a:cs typeface="Tahoma" pitchFamily="34" charset="0"/>
              </a:rPr>
              <a:t>Pura</a:t>
            </a:r>
            <a:r>
              <a:rPr lang="en-US" sz="1600" dirty="0" smtClean="0">
                <a:latin typeface="Tahoma" pitchFamily="34" charset="0"/>
                <a:ea typeface="Tahoma" pitchFamily="34" charset="0"/>
                <a:cs typeface="Tahoma" pitchFamily="34" charset="0"/>
              </a:rPr>
              <a:t> Vida trip (5-day, 4-night) or as a stand alone adventure (7-day, 6-night.) Classes complement the curriculum offered at </a:t>
            </a:r>
            <a:r>
              <a:rPr lang="en-US" sz="1600" dirty="0" err="1" smtClean="0">
                <a:latin typeface="Tahoma" pitchFamily="34" charset="0"/>
                <a:ea typeface="Tahoma" pitchFamily="34" charset="0"/>
                <a:cs typeface="Tahoma" pitchFamily="34" charset="0"/>
              </a:rPr>
              <a:t>Pura</a:t>
            </a:r>
            <a:r>
              <a:rPr lang="en-US" sz="1600" dirty="0" smtClean="0">
                <a:latin typeface="Tahoma" pitchFamily="34" charset="0"/>
                <a:ea typeface="Tahoma" pitchFamily="34" charset="0"/>
                <a:cs typeface="Tahoma" pitchFamily="34" charset="0"/>
              </a:rPr>
              <a:t> Vida.</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2373446" y="6338333"/>
            <a:ext cx="4146653" cy="1815882"/>
          </a:xfrm>
          <a:prstGeom prst="rect">
            <a:avLst/>
          </a:prstGeom>
          <a:noFill/>
        </p:spPr>
        <p:txBody>
          <a:bodyPr wrap="square" rtlCol="0">
            <a:spAutoFit/>
          </a:bodyPr>
          <a:lstStyle/>
          <a:p>
            <a:r>
              <a:rPr lang="en-US" sz="1600" dirty="0" smtClean="0">
                <a:solidFill>
                  <a:srgbClr val="00B0F0"/>
                </a:solidFill>
                <a:latin typeface="Tahoma" pitchFamily="34" charset="0"/>
                <a:ea typeface="Tahoma" pitchFamily="34" charset="0"/>
                <a:cs typeface="Tahoma" pitchFamily="34" charset="0"/>
              </a:rPr>
              <a:t>Iguana Lodge </a:t>
            </a:r>
            <a:r>
              <a:rPr lang="en-US" sz="1600" dirty="0" smtClean="0">
                <a:latin typeface="Tahoma" pitchFamily="34" charset="0"/>
                <a:ea typeface="Tahoma" pitchFamily="34" charset="0"/>
                <a:cs typeface="Tahoma" pitchFamily="34" charset="0"/>
              </a:rPr>
              <a:t>– If you are looking for a fabulous jungle beach eco-adventure, this is the place to be. You can select this as an add on to the </a:t>
            </a:r>
            <a:r>
              <a:rPr lang="en-US" sz="1600" dirty="0" err="1" smtClean="0">
                <a:latin typeface="Tahoma" pitchFamily="34" charset="0"/>
                <a:ea typeface="Tahoma" pitchFamily="34" charset="0"/>
                <a:cs typeface="Tahoma" pitchFamily="34" charset="0"/>
              </a:rPr>
              <a:t>Pura</a:t>
            </a:r>
            <a:r>
              <a:rPr lang="en-US" sz="1600" dirty="0" smtClean="0">
                <a:latin typeface="Tahoma" pitchFamily="34" charset="0"/>
                <a:ea typeface="Tahoma" pitchFamily="34" charset="0"/>
                <a:cs typeface="Tahoma" pitchFamily="34" charset="0"/>
              </a:rPr>
              <a:t> Vida trip (5-day, 4-night) or as a stand alone adventure (7-day, 6-night.) Classes complement the curriculum offered at </a:t>
            </a:r>
            <a:r>
              <a:rPr lang="en-US" sz="1600" dirty="0" err="1" smtClean="0">
                <a:latin typeface="Tahoma" pitchFamily="34" charset="0"/>
                <a:ea typeface="Tahoma" pitchFamily="34" charset="0"/>
                <a:cs typeface="Tahoma" pitchFamily="34" charset="0"/>
              </a:rPr>
              <a:t>Pura</a:t>
            </a:r>
            <a:r>
              <a:rPr lang="en-US" sz="1600" dirty="0" smtClean="0">
                <a:latin typeface="Tahoma" pitchFamily="34" charset="0"/>
                <a:ea typeface="Tahoma" pitchFamily="34" charset="0"/>
                <a:cs typeface="Tahoma" pitchFamily="34" charset="0"/>
              </a:rPr>
              <a:t> Vida.</a:t>
            </a:r>
            <a:endParaRPr lang="en-US" sz="1600" dirty="0">
              <a:latin typeface="Tahoma" pitchFamily="34" charset="0"/>
              <a:ea typeface="Tahoma" pitchFamily="34" charset="0"/>
              <a:cs typeface="Tahoma" pitchFamily="34" charset="0"/>
            </a:endParaRPr>
          </a:p>
        </p:txBody>
      </p:sp>
      <p:sp>
        <p:nvSpPr>
          <p:cNvPr id="10" name="TextBox 9"/>
          <p:cNvSpPr txBox="1"/>
          <p:nvPr/>
        </p:nvSpPr>
        <p:spPr>
          <a:xfrm>
            <a:off x="852250" y="8286750"/>
            <a:ext cx="5881924"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VIEW</a:t>
            </a:r>
            <a:r>
              <a:rPr lang="en-US" sz="1600" dirty="0" smtClean="0">
                <a:latin typeface="Tahoma" pitchFamily="34" charset="0"/>
                <a:ea typeface="Tahoma" pitchFamily="34" charset="0"/>
                <a:cs typeface="Tahoma" pitchFamily="34" charset="0"/>
              </a:rPr>
              <a:t> all current Costa Rica Adventure Learning opportunities.</a:t>
            </a:r>
            <a:endParaRPr lang="en-US" sz="1600" dirty="0">
              <a:latin typeface="Tahoma" pitchFamily="34" charset="0"/>
              <a:ea typeface="Tahoma" pitchFamily="34" charset="0"/>
              <a:cs typeface="Tahoma" pitchFamily="34" charset="0"/>
            </a:endParaRPr>
          </a:p>
        </p:txBody>
      </p:sp>
      <p:sp>
        <p:nvSpPr>
          <p:cNvPr id="13" name="5-Point Star 12"/>
          <p:cNvSpPr/>
          <p:nvPr/>
        </p:nvSpPr>
        <p:spPr>
          <a:xfrm>
            <a:off x="585550" y="8284174"/>
            <a:ext cx="286518" cy="2502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r>
              <a:rPr lang="en-US" dirty="0" smtClean="0"/>
              <a:t>17</a:t>
            </a:r>
            <a:endParaRPr lang="en-US" dirty="0"/>
          </a:p>
        </p:txBody>
      </p:sp>
      <p:pic>
        <p:nvPicPr>
          <p:cNvPr id="1026" name="Picture 2"/>
          <p:cNvPicPr>
            <a:picLocks noChangeAspect="1" noChangeArrowheads="1"/>
          </p:cNvPicPr>
          <p:nvPr/>
        </p:nvPicPr>
        <p:blipFill>
          <a:blip r:embed="rId3"/>
          <a:srcRect/>
          <a:stretch>
            <a:fillRect/>
          </a:stretch>
        </p:blipFill>
        <p:spPr bwMode="auto">
          <a:xfrm>
            <a:off x="516316" y="1584158"/>
            <a:ext cx="1819909" cy="6702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Education Vacation Cruises</a:t>
            </a:r>
            <a:br>
              <a:rPr lang="en-US" sz="3200" dirty="0" smtClean="0">
                <a:solidFill>
                  <a:srgbClr val="00B0F0"/>
                </a:solidFill>
                <a:latin typeface="Tahoma" pitchFamily="34" charset="0"/>
                <a:ea typeface="Tahoma" pitchFamily="34" charset="0"/>
                <a:cs typeface="Tahoma" pitchFamily="34" charset="0"/>
              </a:rPr>
            </a:b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3095625" y="1427805"/>
            <a:ext cx="3390899" cy="6001643"/>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Not only can you advance your massage therapy skills and learn to build a lucrative practice, you can also have the time of your life while you are earning your continuing education credits.</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We offer several opportunities throughout the course of a year for you to earn your CE's while at the same time enjoying an education vacation. Classes are only scheduled on sea days so that you will have plenty of opportunity to enjoy exotic locales, go on exciting adventures or just chill out and relax.</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Since we have such a high rate of frequent cruisers we do change our course offerings and visit a variety of Ports of Call. The only question is, where do you want to spend your education vacation this year?</a:t>
            </a:r>
            <a:endParaRPr lang="en-US" sz="1600" dirty="0">
              <a:latin typeface="Tahoma" pitchFamily="34" charset="0"/>
              <a:ea typeface="Tahoma" pitchFamily="34" charset="0"/>
              <a:cs typeface="Tahoma" pitchFamily="34" charset="0"/>
            </a:endParaRPr>
          </a:p>
        </p:txBody>
      </p:sp>
      <p:sp>
        <p:nvSpPr>
          <p:cNvPr id="10" name="TextBox 9"/>
          <p:cNvSpPr txBox="1"/>
          <p:nvPr/>
        </p:nvSpPr>
        <p:spPr>
          <a:xfrm>
            <a:off x="852250" y="8305800"/>
            <a:ext cx="5881924"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VIEW</a:t>
            </a:r>
            <a:r>
              <a:rPr lang="en-US" sz="1600" dirty="0" smtClean="0">
                <a:latin typeface="Tahoma" pitchFamily="34" charset="0"/>
                <a:ea typeface="Tahoma" pitchFamily="34" charset="0"/>
                <a:cs typeface="Tahoma" pitchFamily="34" charset="0"/>
              </a:rPr>
              <a:t> all current Education Vacation Cruise opportunities.</a:t>
            </a:r>
            <a:endParaRPr lang="en-US" sz="1600" dirty="0">
              <a:latin typeface="Tahoma" pitchFamily="34" charset="0"/>
              <a:ea typeface="Tahoma" pitchFamily="34" charset="0"/>
              <a:cs typeface="Tahoma" pitchFamily="34" charset="0"/>
            </a:endParaRPr>
          </a:p>
        </p:txBody>
      </p:sp>
      <p:sp>
        <p:nvSpPr>
          <p:cNvPr id="13" name="5-Point Star 12"/>
          <p:cNvSpPr/>
          <p:nvPr/>
        </p:nvSpPr>
        <p:spPr>
          <a:xfrm>
            <a:off x="585550" y="8312749"/>
            <a:ext cx="286518" cy="2502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ruise2.jpg"/>
          <p:cNvPicPr>
            <a:picLocks noChangeAspect="1"/>
          </p:cNvPicPr>
          <p:nvPr/>
        </p:nvPicPr>
        <p:blipFill>
          <a:blip r:embed="rId3"/>
          <a:stretch>
            <a:fillRect/>
          </a:stretch>
        </p:blipFill>
        <p:spPr>
          <a:xfrm>
            <a:off x="800100" y="1414462"/>
            <a:ext cx="1562100" cy="6554888"/>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47134"/>
            <a:ext cx="6172200" cy="1524000"/>
          </a:xfrm>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Las Vegas Success School</a:t>
            </a:r>
            <a:endParaRPr lang="en-US" sz="24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471251" y="1942155"/>
            <a:ext cx="3138724" cy="2062103"/>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This is an exceptional educational event that we offer twice a year. You will have the opportunity to take a number of our most popular course offerings taught by our most sought after instructors, over the span of a week. </a:t>
            </a:r>
            <a:endParaRPr lang="en-US" sz="1600" dirty="0">
              <a:latin typeface="Tahoma" pitchFamily="34" charset="0"/>
              <a:ea typeface="Tahoma" pitchFamily="34" charset="0"/>
              <a:cs typeface="Tahoma" pitchFamily="34" charset="0"/>
            </a:endParaRPr>
          </a:p>
        </p:txBody>
      </p:sp>
      <p:sp>
        <p:nvSpPr>
          <p:cNvPr id="10" name="TextBox 9"/>
          <p:cNvSpPr txBox="1"/>
          <p:nvPr/>
        </p:nvSpPr>
        <p:spPr>
          <a:xfrm>
            <a:off x="852250" y="8401050"/>
            <a:ext cx="5881924"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hlinkClick r:id="rId2"/>
              </a:rPr>
              <a:t>VIEW</a:t>
            </a:r>
            <a:r>
              <a:rPr lang="en-US" sz="1600" dirty="0" smtClean="0">
                <a:latin typeface="Tahoma" pitchFamily="34" charset="0"/>
                <a:ea typeface="Tahoma" pitchFamily="34" charset="0"/>
                <a:cs typeface="Tahoma" pitchFamily="34" charset="0"/>
              </a:rPr>
              <a:t> our current Las Vegas Success School event.</a:t>
            </a:r>
            <a:endParaRPr lang="en-US" sz="1600" dirty="0">
              <a:latin typeface="Tahoma" pitchFamily="34" charset="0"/>
              <a:ea typeface="Tahoma" pitchFamily="34" charset="0"/>
              <a:cs typeface="Tahoma" pitchFamily="34" charset="0"/>
            </a:endParaRPr>
          </a:p>
        </p:txBody>
      </p:sp>
      <p:sp>
        <p:nvSpPr>
          <p:cNvPr id="13" name="5-Point Star 12"/>
          <p:cNvSpPr/>
          <p:nvPr/>
        </p:nvSpPr>
        <p:spPr>
          <a:xfrm>
            <a:off x="585550" y="8427049"/>
            <a:ext cx="286518" cy="2502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1900" y="6267449"/>
            <a:ext cx="1914525" cy="1384995"/>
          </a:xfrm>
          <a:prstGeom prst="rect">
            <a:avLst/>
          </a:prstGeom>
          <a:noFill/>
        </p:spPr>
        <p:txBody>
          <a:bodyPr wrap="square" rtlCol="0">
            <a:spAutoFit/>
          </a:bodyPr>
          <a:lstStyle/>
          <a:p>
            <a:pPr algn="ctr"/>
            <a:r>
              <a:rPr lang="en-US" sz="2800" dirty="0" smtClean="0">
                <a:solidFill>
                  <a:srgbClr val="FF0000"/>
                </a:solidFill>
                <a:latin typeface="Tahoma" pitchFamily="34" charset="0"/>
                <a:ea typeface="Tahoma" pitchFamily="34" charset="0"/>
                <a:cs typeface="Tahoma" pitchFamily="34" charset="0"/>
              </a:rPr>
              <a:t>You know you want to go!</a:t>
            </a:r>
            <a:endParaRPr lang="en-US" sz="2800" dirty="0">
              <a:solidFill>
                <a:srgbClr val="FF0000"/>
              </a:solidFill>
              <a:latin typeface="Tahoma" pitchFamily="34" charset="0"/>
              <a:ea typeface="Tahoma" pitchFamily="34" charset="0"/>
              <a:cs typeface="Tahoma" pitchFamily="34" charset="0"/>
            </a:endParaRPr>
          </a:p>
        </p:txBody>
      </p:sp>
      <p:pic>
        <p:nvPicPr>
          <p:cNvPr id="8" name="Picture 7" descr="Viva Las Vegas-thumb.jpg"/>
          <p:cNvPicPr>
            <a:picLocks noChangeAspect="1"/>
          </p:cNvPicPr>
          <p:nvPr/>
        </p:nvPicPr>
        <p:blipFill>
          <a:blip r:embed="rId3"/>
          <a:stretch>
            <a:fillRect/>
          </a:stretch>
        </p:blipFill>
        <p:spPr>
          <a:xfrm>
            <a:off x="3876674" y="1747308"/>
            <a:ext cx="2219326" cy="2219326"/>
          </a:xfrm>
          <a:prstGeom prst="rect">
            <a:avLst/>
          </a:prstGeom>
          <a:ln>
            <a:noFill/>
          </a:ln>
          <a:effectLst>
            <a:softEdge rad="112500"/>
          </a:effectLst>
        </p:spPr>
      </p:pic>
      <p:sp>
        <p:nvSpPr>
          <p:cNvPr id="12" name="TextBox 11"/>
          <p:cNvSpPr txBox="1"/>
          <p:nvPr/>
        </p:nvSpPr>
        <p:spPr>
          <a:xfrm>
            <a:off x="499825" y="4233334"/>
            <a:ext cx="5853350" cy="1569660"/>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When you are not in class, there are plenty of extracurricular events for you to take part in, you can enjoy some of the best dining experiences in the world or you can unwind an relax. Our room block offers exceptional pricing on your hotel room making this not only a fantastic vacation but also a great value. Everybody loves Las Vegas Success School!</a:t>
            </a:r>
          </a:p>
        </p:txBody>
      </p:sp>
      <p:pic>
        <p:nvPicPr>
          <p:cNvPr id="15" name="Picture 14" descr="welcome_to_vegas.jpg"/>
          <p:cNvPicPr>
            <a:picLocks noChangeAspect="1"/>
          </p:cNvPicPr>
          <p:nvPr/>
        </p:nvPicPr>
        <p:blipFill>
          <a:blip r:embed="rId4"/>
          <a:stretch>
            <a:fillRect/>
          </a:stretch>
        </p:blipFill>
        <p:spPr>
          <a:xfrm>
            <a:off x="886282" y="6257925"/>
            <a:ext cx="2561768" cy="1451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lide Number Placeholder 17"/>
          <p:cNvSpPr>
            <a:spLocks noGrp="1"/>
          </p:cNvSpPr>
          <p:nvPr>
            <p:ph type="sldNum" sz="quarter" idx="12"/>
          </p:nvPr>
        </p:nvSpPr>
        <p:spPr/>
        <p:txBody>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splustex.jpg">
            <a:hlinkClick r:id="rId2"/>
          </p:cNvPr>
          <p:cNvPicPr>
            <a:picLocks noChangeAspect="1"/>
          </p:cNvPicPr>
          <p:nvPr/>
        </p:nvPicPr>
        <p:blipFill>
          <a:blip r:embed="rId3"/>
          <a:stretch>
            <a:fillRect/>
          </a:stretch>
        </p:blipFill>
        <p:spPr>
          <a:xfrm>
            <a:off x="114300" y="5028142"/>
            <a:ext cx="6677025" cy="3248025"/>
          </a:xfrm>
          <a:prstGeom prst="rect">
            <a:avLst/>
          </a:prstGeom>
        </p:spPr>
      </p:pic>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Tools of the Trade</a:t>
            </a:r>
            <a:br>
              <a:rPr lang="en-US" sz="3200" dirty="0" smtClean="0">
                <a:solidFill>
                  <a:srgbClr val="00B0F0"/>
                </a:solidFill>
                <a:latin typeface="Tahoma" pitchFamily="34" charset="0"/>
                <a:ea typeface="Tahoma" pitchFamily="34" charset="0"/>
                <a:cs typeface="Tahoma" pitchFamily="34" charset="0"/>
              </a:rPr>
            </a:br>
            <a:r>
              <a:rPr lang="en-US" sz="1800" dirty="0" smtClean="0">
                <a:solidFill>
                  <a:srgbClr val="00B0F0"/>
                </a:solidFill>
                <a:latin typeface="Tahoma" pitchFamily="34" charset="0"/>
                <a:ea typeface="Tahoma" pitchFamily="34" charset="0"/>
                <a:cs typeface="Tahoma" pitchFamily="34" charset="0"/>
              </a:rPr>
              <a:t>Professional Liability Insurance</a:t>
            </a:r>
            <a:endParaRPr lang="en-US" sz="18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342901" y="1351605"/>
            <a:ext cx="6143624" cy="2062103"/>
          </a:xfrm>
          <a:prstGeom prst="rect">
            <a:avLst/>
          </a:prstGeom>
          <a:noFill/>
        </p:spPr>
        <p:txBody>
          <a:bodyPr wrap="square" rtlCol="0">
            <a:spAutoFit/>
          </a:bodyPr>
          <a:lstStyle/>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As a massage professional, there are certain items that you simply cannot do without.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It is important to carry liability insurance to protect yourself, your business and your clients. We have partnered with Massage Magazine to offer you discounted pricing on this excellent policy Professional Liability Insurance from an "A" rated provider.</a:t>
            </a:r>
            <a:endParaRPr lang="en-US" sz="1600"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20</a:t>
            </a:r>
            <a:endParaRPr lang="en-US" dirty="0"/>
          </a:p>
        </p:txBody>
      </p:sp>
      <p:pic>
        <p:nvPicPr>
          <p:cNvPr id="9" name="Picture 8" descr="InsPlusBanner.png"/>
          <p:cNvPicPr>
            <a:picLocks noChangeAspect="1"/>
          </p:cNvPicPr>
          <p:nvPr/>
        </p:nvPicPr>
        <p:blipFill>
          <a:blip r:embed="rId4"/>
          <a:stretch>
            <a:fillRect/>
          </a:stretch>
        </p:blipFill>
        <p:spPr>
          <a:xfrm>
            <a:off x="1767999" y="3438356"/>
            <a:ext cx="3185001" cy="1132661"/>
          </a:xfrm>
          <a:prstGeom prst="rect">
            <a:avLst/>
          </a:prstGeom>
        </p:spPr>
      </p:pic>
      <p:sp>
        <p:nvSpPr>
          <p:cNvPr id="15" name="Rectangle 14"/>
          <p:cNvSpPr/>
          <p:nvPr/>
        </p:nvSpPr>
        <p:spPr>
          <a:xfrm>
            <a:off x="1781175" y="6030010"/>
            <a:ext cx="3429000" cy="646331"/>
          </a:xfrm>
          <a:prstGeom prst="rect">
            <a:avLst/>
          </a:prstGeom>
        </p:spPr>
        <p:txBody>
          <a:bodyPr>
            <a:spAutoFit/>
          </a:bodyPr>
          <a:lstStyle/>
          <a:p>
            <a:pPr algn="ctr"/>
            <a:r>
              <a:rPr lang="en-US" b="1" strike="sngStrike" dirty="0" smtClean="0">
                <a:solidFill>
                  <a:srgbClr val="00B0F0"/>
                </a:solidFill>
              </a:rPr>
              <a:t>$159</a:t>
            </a:r>
            <a:r>
              <a:rPr lang="en-US" b="1" dirty="0" smtClean="0">
                <a:solidFill>
                  <a:srgbClr val="00B0F0"/>
                </a:solidFill>
              </a:rPr>
              <a:t> </a:t>
            </a:r>
            <a:r>
              <a:rPr lang="en-US" b="1" dirty="0" smtClean="0">
                <a:solidFill>
                  <a:srgbClr val="FF0000"/>
                </a:solidFill>
              </a:rPr>
              <a:t>$149.00</a:t>
            </a:r>
            <a:r>
              <a:rPr lang="en-US" b="1" dirty="0" smtClean="0">
                <a:solidFill>
                  <a:srgbClr val="00B0F0"/>
                </a:solidFill>
              </a:rPr>
              <a:t> per year </a:t>
            </a:r>
            <a:r>
              <a:rPr lang="en-US" dirty="0" smtClean="0">
                <a:solidFill>
                  <a:srgbClr val="00B0F0"/>
                </a:solidFill>
              </a:rPr>
              <a:t/>
            </a:r>
            <a:br>
              <a:rPr lang="en-US" dirty="0" smtClean="0">
                <a:solidFill>
                  <a:srgbClr val="00B0F0"/>
                </a:solidFill>
              </a:rPr>
            </a:br>
            <a:r>
              <a:rPr lang="en-US" b="1" dirty="0" smtClean="0">
                <a:solidFill>
                  <a:srgbClr val="00B0F0"/>
                </a:solidFill>
              </a:rPr>
              <a:t>Student Rate: </a:t>
            </a:r>
            <a:r>
              <a:rPr lang="en-US" b="1" dirty="0" smtClean="0">
                <a:solidFill>
                  <a:srgbClr val="FF0000"/>
                </a:solidFill>
              </a:rPr>
              <a:t>$77.00</a:t>
            </a:r>
            <a:r>
              <a:rPr lang="en-US" b="1" dirty="0" smtClean="0">
                <a:solidFill>
                  <a:srgbClr val="00B0F0"/>
                </a:solidFill>
              </a:rPr>
              <a:t> per year</a:t>
            </a:r>
            <a:endParaRPr lang="en-US" dirty="0">
              <a:solidFill>
                <a:srgbClr val="00B0F0"/>
              </a:solidFill>
            </a:endParaRPr>
          </a:p>
        </p:txBody>
      </p:sp>
      <p:sp>
        <p:nvSpPr>
          <p:cNvPr id="17" name="Rectangle 16"/>
          <p:cNvSpPr/>
          <p:nvPr/>
        </p:nvSpPr>
        <p:spPr>
          <a:xfrm>
            <a:off x="638175" y="4381411"/>
            <a:ext cx="5848350" cy="646331"/>
          </a:xfrm>
          <a:prstGeom prst="rect">
            <a:avLst/>
          </a:prstGeom>
        </p:spPr>
        <p:txBody>
          <a:bodyPr wrap="square">
            <a:spAutoFit/>
          </a:bodyPr>
          <a:lstStyle/>
          <a:p>
            <a:pPr algn="ctr"/>
            <a:r>
              <a:rPr lang="en-US" b="1" dirty="0" smtClean="0">
                <a:solidFill>
                  <a:srgbClr val="00B0F0"/>
                </a:solidFill>
              </a:rPr>
              <a:t>LMT Success Group Friends &amp; Colleagues</a:t>
            </a:r>
          </a:p>
          <a:p>
            <a:pPr algn="ctr"/>
            <a:r>
              <a:rPr lang="en-US" b="1" dirty="0" smtClean="0">
                <a:solidFill>
                  <a:srgbClr val="FF0000"/>
                </a:solidFill>
              </a:rPr>
              <a:t>Receive $10 Off Liability Insurance!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Tools of the Trade </a:t>
            </a:r>
            <a:br>
              <a:rPr lang="en-US" sz="3200" dirty="0" smtClean="0">
                <a:solidFill>
                  <a:srgbClr val="00B0F0"/>
                </a:solidFill>
                <a:latin typeface="Tahoma" pitchFamily="34" charset="0"/>
                <a:ea typeface="Tahoma" pitchFamily="34" charset="0"/>
                <a:cs typeface="Tahoma" pitchFamily="34" charset="0"/>
              </a:rPr>
            </a:br>
            <a:r>
              <a:rPr lang="en-US" sz="1800" dirty="0" smtClean="0">
                <a:solidFill>
                  <a:srgbClr val="00B0F0"/>
                </a:solidFill>
                <a:latin typeface="Tahoma" pitchFamily="34" charset="0"/>
                <a:ea typeface="Tahoma" pitchFamily="34" charset="0"/>
                <a:cs typeface="Tahoma" pitchFamily="34" charset="0"/>
              </a:rPr>
              <a:t>Office Management Software</a:t>
            </a:r>
            <a:endParaRPr lang="en-US" sz="1800" dirty="0">
              <a:solidFill>
                <a:srgbClr val="00B0F0"/>
              </a:solidFill>
              <a:latin typeface="Tahoma" pitchFamily="34" charset="0"/>
              <a:ea typeface="Tahoma" pitchFamily="34" charset="0"/>
              <a:cs typeface="Tahoma" pitchFamily="34" charset="0"/>
            </a:endParaRPr>
          </a:p>
        </p:txBody>
      </p:sp>
      <p:sp>
        <p:nvSpPr>
          <p:cNvPr id="11" name="TextBox 10"/>
          <p:cNvSpPr txBox="1"/>
          <p:nvPr/>
        </p:nvSpPr>
        <p:spPr>
          <a:xfrm>
            <a:off x="342901" y="1427805"/>
            <a:ext cx="6143624" cy="2062103"/>
          </a:xfrm>
          <a:prstGeom prst="rect">
            <a:avLst/>
          </a:prstGeom>
          <a:noFill/>
        </p:spPr>
        <p:txBody>
          <a:bodyPr wrap="square" rtlCol="0">
            <a:spAutoFit/>
          </a:bodyPr>
          <a:lstStyle/>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If you are running a medical massage practice, you will surely want to invest in an office management software system.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We recommend </a:t>
            </a:r>
            <a:r>
              <a:rPr lang="en-US" sz="1600" dirty="0" smtClean="0">
                <a:latin typeface="Tahoma" pitchFamily="34" charset="0"/>
                <a:ea typeface="Tahoma" pitchFamily="34" charset="0"/>
                <a:cs typeface="Tahoma" pitchFamily="34" charset="0"/>
                <a:hlinkClick r:id="rId2"/>
              </a:rPr>
              <a:t>Island Software Massage Office Professional Version 2</a:t>
            </a:r>
            <a:r>
              <a:rPr lang="en-US" sz="1600" dirty="0" smtClean="0">
                <a:latin typeface="Tahoma" pitchFamily="34" charset="0"/>
                <a:ea typeface="Tahoma" pitchFamily="34" charset="0"/>
                <a:cs typeface="Tahoma" pitchFamily="34" charset="0"/>
              </a:rPr>
              <a:t>.  We have been using this software system at our offices for years and find it to be the best, most complete, easy to use system around. </a:t>
            </a:r>
            <a:endParaRPr lang="en-US" sz="1600" dirty="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21</a:t>
            </a:r>
            <a:endParaRPr lang="en-US" dirty="0"/>
          </a:p>
        </p:txBody>
      </p:sp>
      <p:pic>
        <p:nvPicPr>
          <p:cNvPr id="10" name="Picture 9" descr="V2_client_sm.jpg"/>
          <p:cNvPicPr>
            <a:picLocks noChangeAspect="1"/>
          </p:cNvPicPr>
          <p:nvPr/>
        </p:nvPicPr>
        <p:blipFill>
          <a:blip r:embed="rId3"/>
          <a:stretch>
            <a:fillRect/>
          </a:stretch>
        </p:blipFill>
        <p:spPr>
          <a:xfrm>
            <a:off x="533400" y="3792141"/>
            <a:ext cx="1828800" cy="1193800"/>
          </a:xfrm>
          <a:prstGeom prst="rect">
            <a:avLst/>
          </a:prstGeom>
        </p:spPr>
      </p:pic>
      <p:pic>
        <p:nvPicPr>
          <p:cNvPr id="13" name="Picture 12" descr="V2_billing_sm.jpg"/>
          <p:cNvPicPr>
            <a:picLocks noChangeAspect="1"/>
          </p:cNvPicPr>
          <p:nvPr/>
        </p:nvPicPr>
        <p:blipFill>
          <a:blip r:embed="rId4"/>
          <a:stretch>
            <a:fillRect/>
          </a:stretch>
        </p:blipFill>
        <p:spPr>
          <a:xfrm>
            <a:off x="2628899" y="4411266"/>
            <a:ext cx="1889091" cy="1193800"/>
          </a:xfrm>
          <a:prstGeom prst="rect">
            <a:avLst/>
          </a:prstGeom>
        </p:spPr>
      </p:pic>
      <p:pic>
        <p:nvPicPr>
          <p:cNvPr id="14" name="Picture 13" descr="V2_cm1500_sm.jpg"/>
          <p:cNvPicPr>
            <a:picLocks noChangeAspect="1"/>
          </p:cNvPicPr>
          <p:nvPr/>
        </p:nvPicPr>
        <p:blipFill>
          <a:blip r:embed="rId5"/>
          <a:stretch>
            <a:fillRect/>
          </a:stretch>
        </p:blipFill>
        <p:spPr>
          <a:xfrm>
            <a:off x="4819650" y="5037535"/>
            <a:ext cx="1295400" cy="1443831"/>
          </a:xfrm>
          <a:prstGeom prst="rect">
            <a:avLst/>
          </a:prstGeom>
        </p:spPr>
      </p:pic>
      <p:sp>
        <p:nvSpPr>
          <p:cNvPr id="16" name="TextBox 15"/>
          <p:cNvSpPr txBox="1"/>
          <p:nvPr/>
        </p:nvSpPr>
        <p:spPr>
          <a:xfrm>
            <a:off x="333376" y="6476055"/>
            <a:ext cx="6143624" cy="1569660"/>
          </a:xfrm>
          <a:prstGeom prst="rect">
            <a:avLst/>
          </a:prstGeom>
          <a:noFill/>
        </p:spPr>
        <p:txBody>
          <a:bodyPr wrap="square" rtlCol="0">
            <a:spAutoFit/>
          </a:bodyPr>
          <a:lstStyle/>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This program will make running your business easier, faster and more efficient. It includes everything you need to keep track of your clients, schedule appointments, maintain a SOAP note system, bill insurance, track payments, control inventory and more.</a:t>
            </a:r>
            <a:endParaRPr lang="en-US" sz="16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Tools of the Trade</a:t>
            </a:r>
            <a:br>
              <a:rPr lang="en-US" sz="3200" dirty="0" smtClean="0">
                <a:solidFill>
                  <a:srgbClr val="00B0F0"/>
                </a:solidFill>
                <a:latin typeface="Tahoma" pitchFamily="34" charset="0"/>
                <a:ea typeface="Tahoma" pitchFamily="34" charset="0"/>
                <a:cs typeface="Tahoma" pitchFamily="34" charset="0"/>
              </a:rPr>
            </a:br>
            <a:r>
              <a:rPr lang="en-US" sz="1800" dirty="0" smtClean="0">
                <a:solidFill>
                  <a:srgbClr val="00B0F0"/>
                </a:solidFill>
                <a:latin typeface="Tahoma" pitchFamily="34" charset="0"/>
                <a:ea typeface="Tahoma" pitchFamily="34" charset="0"/>
                <a:cs typeface="Tahoma" pitchFamily="34" charset="0"/>
              </a:rPr>
              <a:t>DVD’s and Books</a:t>
            </a:r>
            <a:endParaRPr lang="en-US" sz="1800" dirty="0">
              <a:solidFill>
                <a:srgbClr val="00B0F0"/>
              </a:solidFill>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22</a:t>
            </a:r>
            <a:endParaRPr lang="en-US" dirty="0"/>
          </a:p>
        </p:txBody>
      </p:sp>
      <p:sp>
        <p:nvSpPr>
          <p:cNvPr id="16" name="TextBox 15"/>
          <p:cNvSpPr txBox="1"/>
          <p:nvPr/>
        </p:nvSpPr>
        <p:spPr>
          <a:xfrm>
            <a:off x="333376" y="6647505"/>
            <a:ext cx="6143624" cy="1569660"/>
          </a:xfrm>
          <a:prstGeom prst="rect">
            <a:avLst/>
          </a:prstGeom>
          <a:noFill/>
        </p:spPr>
        <p:txBody>
          <a:bodyPr wrap="square" rtlCol="0">
            <a:spAutoFit/>
          </a:bodyPr>
          <a:lstStyle/>
          <a:p>
            <a:endParaRPr lang="en-US" sz="1600" dirty="0" smtClean="0">
              <a:latin typeface="Tahoma" pitchFamily="34" charset="0"/>
              <a:ea typeface="Tahoma" pitchFamily="34" charset="0"/>
              <a:cs typeface="Tahoma" pitchFamily="34" charset="0"/>
            </a:endParaRPr>
          </a:p>
          <a:p>
            <a:endParaRPr lang="en-US" sz="1600" dirty="0" smtClean="0">
              <a:latin typeface="Tahoma" pitchFamily="34" charset="0"/>
              <a:ea typeface="Tahoma" pitchFamily="34" charset="0"/>
              <a:cs typeface="Tahoma" pitchFamily="34" charset="0"/>
              <a:hlinkClick r:id="rId2"/>
            </a:endParaRPr>
          </a:p>
          <a:p>
            <a:endParaRPr lang="en-US" sz="1600" dirty="0" smtClean="0">
              <a:latin typeface="Tahoma" pitchFamily="34" charset="0"/>
              <a:ea typeface="Tahoma" pitchFamily="34" charset="0"/>
              <a:cs typeface="Tahoma" pitchFamily="34" charset="0"/>
              <a:hlinkClick r:id="rId2"/>
            </a:endParaRPr>
          </a:p>
          <a:p>
            <a:r>
              <a:rPr lang="en-US" sz="1600" dirty="0" smtClean="0">
                <a:latin typeface="Tahoma" pitchFamily="34" charset="0"/>
                <a:ea typeface="Tahoma" pitchFamily="34" charset="0"/>
                <a:cs typeface="Tahoma" pitchFamily="34" charset="0"/>
                <a:hlinkClick r:id="rId2"/>
              </a:rPr>
              <a:t>Trail Guide to the Body </a:t>
            </a:r>
            <a:r>
              <a:rPr lang="en-US" sz="1600" dirty="0" smtClean="0">
                <a:latin typeface="Tahoma" pitchFamily="34" charset="0"/>
                <a:ea typeface="Tahoma" pitchFamily="34" charset="0"/>
                <a:cs typeface="Tahoma" pitchFamily="34" charset="0"/>
              </a:rPr>
              <a:t>by Andrew </a:t>
            </a:r>
            <a:r>
              <a:rPr lang="en-US" sz="1600" dirty="0" err="1" smtClean="0">
                <a:latin typeface="Tahoma" pitchFamily="34" charset="0"/>
                <a:ea typeface="Tahoma" pitchFamily="34" charset="0"/>
                <a:cs typeface="Tahoma" pitchFamily="34" charset="0"/>
              </a:rPr>
              <a:t>Beil</a:t>
            </a:r>
            <a:r>
              <a:rPr lang="en-US" sz="1600" dirty="0" smtClean="0">
                <a:latin typeface="Tahoma" pitchFamily="34" charset="0"/>
                <a:ea typeface="Tahoma" pitchFamily="34" charset="0"/>
                <a:cs typeface="Tahoma" pitchFamily="34" charset="0"/>
              </a:rPr>
              <a:t>.  We love this book and recommend it as a study aid. This is a must have for your massage practice.</a:t>
            </a:r>
            <a:endParaRPr lang="en-US" sz="1600" dirty="0">
              <a:latin typeface="Tahoma" pitchFamily="34" charset="0"/>
              <a:ea typeface="Tahoma" pitchFamily="34" charset="0"/>
              <a:cs typeface="Tahoma" pitchFamily="34" charset="0"/>
            </a:endParaRPr>
          </a:p>
        </p:txBody>
      </p:sp>
      <p:sp>
        <p:nvSpPr>
          <p:cNvPr id="9" name="Rectangle 8"/>
          <p:cNvSpPr/>
          <p:nvPr/>
        </p:nvSpPr>
        <p:spPr>
          <a:xfrm>
            <a:off x="342900" y="2032844"/>
            <a:ext cx="6286500" cy="3046988"/>
          </a:xfrm>
          <a:prstGeom prst="rect">
            <a:avLst/>
          </a:prstGeom>
        </p:spPr>
        <p:txBody>
          <a:bodyPr wrap="square">
            <a:spAutoFit/>
          </a:bodyPr>
          <a:lstStyle/>
          <a:p>
            <a:r>
              <a:rPr lang="en-US" sz="1600" dirty="0" smtClean="0">
                <a:latin typeface="Tahoma" pitchFamily="34" charset="0"/>
                <a:ea typeface="Tahoma" pitchFamily="34" charset="0"/>
                <a:cs typeface="Tahoma" pitchFamily="34" charset="0"/>
              </a:rPr>
              <a:t>The best way to solidify what you have learned in your Medical Massage Practitioner Certification classes is to practice it. Sometimes it is hard to remember every detail, so we are pleased to offer a </a:t>
            </a:r>
            <a:r>
              <a:rPr lang="en-US" sz="1600" dirty="0" smtClean="0">
                <a:latin typeface="Tahoma" pitchFamily="34" charset="0"/>
                <a:ea typeface="Tahoma" pitchFamily="34" charset="0"/>
                <a:cs typeface="Tahoma" pitchFamily="34" charset="0"/>
                <a:hlinkClick r:id="rId3"/>
              </a:rPr>
              <a:t>DVD Review of the Medical Massage Practitioner Certification course</a:t>
            </a:r>
            <a:r>
              <a:rPr lang="en-US" sz="1600" dirty="0" smtClean="0">
                <a:latin typeface="Tahoma" pitchFamily="34" charset="0"/>
                <a:ea typeface="Tahoma" pitchFamily="34" charset="0"/>
                <a:cs typeface="Tahoma" pitchFamily="34" charset="0"/>
              </a:rPr>
              <a:t>. This includes the Day of the Back and Day of the Neck Series and the Upper Extremity and Lower Extremity Series.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The presenter is one of our most popular instructors, </a:t>
            </a:r>
            <a:r>
              <a:rPr lang="en-US" sz="1600" dirty="0" err="1" smtClean="0">
                <a:latin typeface="Tahoma" pitchFamily="34" charset="0"/>
                <a:ea typeface="Tahoma" pitchFamily="34" charset="0"/>
                <a:cs typeface="Tahoma" pitchFamily="34" charset="0"/>
              </a:rPr>
              <a:t>Shamaya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Chah</a:t>
            </a:r>
            <a:r>
              <a:rPr lang="en-US" sz="1600" dirty="0" smtClean="0">
                <a:latin typeface="Tahoma" pitchFamily="34" charset="0"/>
                <a:ea typeface="Tahoma" pitchFamily="34" charset="0"/>
                <a:cs typeface="Tahoma" pitchFamily="34" charset="0"/>
              </a:rPr>
              <a:t>, who skillfully leads you through step-by-step protocols reviewing what you have learned in the respective classes. </a:t>
            </a:r>
          </a:p>
          <a:p>
            <a:endParaRPr lang="en-US" sz="1600" dirty="0">
              <a:latin typeface="Tahoma" pitchFamily="34" charset="0"/>
              <a:ea typeface="Tahoma" pitchFamily="34" charset="0"/>
              <a:cs typeface="Tahoma" pitchFamily="34" charset="0"/>
            </a:endParaRPr>
          </a:p>
        </p:txBody>
      </p:sp>
      <p:cxnSp>
        <p:nvCxnSpPr>
          <p:cNvPr id="11" name="Elbow Connector 10"/>
          <p:cNvCxnSpPr/>
          <p:nvPr/>
        </p:nvCxnSpPr>
        <p:spPr>
          <a:xfrm>
            <a:off x="561975" y="5429250"/>
            <a:ext cx="5429250" cy="127635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12" name="Picture 11" descr="TrailGuideBookDVD.jpg"/>
          <p:cNvPicPr>
            <a:picLocks noChangeAspect="1"/>
          </p:cNvPicPr>
          <p:nvPr/>
        </p:nvPicPr>
        <p:blipFill>
          <a:blip r:embed="rId4"/>
          <a:stretch>
            <a:fillRect/>
          </a:stretch>
        </p:blipFill>
        <p:spPr>
          <a:xfrm>
            <a:off x="1011359" y="5572125"/>
            <a:ext cx="1590431" cy="1676400"/>
          </a:xfrm>
          <a:prstGeom prst="rect">
            <a:avLst/>
          </a:prstGeom>
        </p:spPr>
      </p:pic>
      <p:pic>
        <p:nvPicPr>
          <p:cNvPr id="13" name="Picture 12" descr="DVD-Shamaya.jpg"/>
          <p:cNvPicPr>
            <a:picLocks noChangeAspect="1"/>
          </p:cNvPicPr>
          <p:nvPr/>
        </p:nvPicPr>
        <p:blipFill>
          <a:blip r:embed="rId5"/>
          <a:stretch>
            <a:fillRect/>
          </a:stretch>
        </p:blipFill>
        <p:spPr>
          <a:xfrm>
            <a:off x="3848101" y="5079832"/>
            <a:ext cx="1252538" cy="125253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latin typeface="Tahoma" pitchFamily="34" charset="0"/>
                <a:ea typeface="Tahoma" pitchFamily="34" charset="0"/>
                <a:cs typeface="Tahoma" pitchFamily="34" charset="0"/>
              </a:rPr>
              <a:t>Tools of the Trade</a:t>
            </a:r>
            <a:br>
              <a:rPr lang="en-US" sz="3200" dirty="0" smtClean="0">
                <a:solidFill>
                  <a:srgbClr val="00B0F0"/>
                </a:solidFill>
                <a:latin typeface="Tahoma" pitchFamily="34" charset="0"/>
                <a:ea typeface="Tahoma" pitchFamily="34" charset="0"/>
                <a:cs typeface="Tahoma" pitchFamily="34" charset="0"/>
              </a:rPr>
            </a:br>
            <a:r>
              <a:rPr lang="en-US" sz="1800" dirty="0" smtClean="0">
                <a:solidFill>
                  <a:srgbClr val="00B0F0"/>
                </a:solidFill>
                <a:latin typeface="Tahoma" pitchFamily="34" charset="0"/>
                <a:ea typeface="Tahoma" pitchFamily="34" charset="0"/>
                <a:cs typeface="Tahoma" pitchFamily="34" charset="0"/>
              </a:rPr>
              <a:t>Modalities</a:t>
            </a:r>
            <a:endParaRPr lang="en-US" sz="1800" dirty="0">
              <a:solidFill>
                <a:srgbClr val="00B0F0"/>
              </a:solidFill>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US" dirty="0" smtClean="0"/>
              <a:t>23</a:t>
            </a:r>
            <a:endParaRPr lang="en-US" dirty="0"/>
          </a:p>
        </p:txBody>
      </p:sp>
      <p:sp>
        <p:nvSpPr>
          <p:cNvPr id="9" name="Rectangle 8"/>
          <p:cNvSpPr/>
          <p:nvPr/>
        </p:nvSpPr>
        <p:spPr>
          <a:xfrm>
            <a:off x="342901" y="2032844"/>
            <a:ext cx="3638550" cy="2800767"/>
          </a:xfrm>
          <a:prstGeom prst="rect">
            <a:avLst/>
          </a:prstGeom>
        </p:spPr>
        <p:txBody>
          <a:bodyPr wrap="square">
            <a:spAutoFit/>
          </a:bodyPr>
          <a:lstStyle/>
          <a:p>
            <a:r>
              <a:rPr lang="en-US" sz="1600" dirty="0" smtClean="0">
                <a:latin typeface="Tahoma" pitchFamily="34" charset="0"/>
                <a:ea typeface="Tahoma" pitchFamily="34" charset="0"/>
                <a:cs typeface="Tahoma" pitchFamily="34" charset="0"/>
                <a:hlinkClick r:id="rId2"/>
              </a:rPr>
              <a:t>Massage Cups </a:t>
            </a:r>
            <a:r>
              <a:rPr lang="en-US" sz="1600" dirty="0" smtClean="0">
                <a:latin typeface="Tahoma" pitchFamily="34" charset="0"/>
                <a:ea typeface="Tahoma" pitchFamily="34" charset="0"/>
                <a:cs typeface="Tahoma" pitchFamily="34" charset="0"/>
              </a:rPr>
              <a:t>are such a useful item to have on hand to help to alleviate your client’s pain. The suction of the cups allows you to work at a very deep level and address issues that you might otherwise not be able to. Of course, we recommend first taking the </a:t>
            </a:r>
            <a:r>
              <a:rPr lang="en-US" sz="1600" dirty="0" smtClean="0">
                <a:latin typeface="Tahoma" pitchFamily="34" charset="0"/>
                <a:ea typeface="Tahoma" pitchFamily="34" charset="0"/>
                <a:cs typeface="Tahoma" pitchFamily="34" charset="0"/>
                <a:hlinkClick r:id="rId3"/>
              </a:rPr>
              <a:t>Massage Cupping class </a:t>
            </a:r>
            <a:r>
              <a:rPr lang="en-US" sz="1600" dirty="0" smtClean="0">
                <a:latin typeface="Tahoma" pitchFamily="34" charset="0"/>
                <a:ea typeface="Tahoma" pitchFamily="34" charset="0"/>
                <a:cs typeface="Tahoma" pitchFamily="34" charset="0"/>
              </a:rPr>
              <a:t>or other such training to be sure that you are proficient in their use.</a:t>
            </a:r>
          </a:p>
          <a:p>
            <a:endParaRPr lang="en-US" sz="1600" dirty="0">
              <a:latin typeface="Tahoma" pitchFamily="34" charset="0"/>
              <a:ea typeface="Tahoma" pitchFamily="34" charset="0"/>
              <a:cs typeface="Tahoma" pitchFamily="34" charset="0"/>
            </a:endParaRPr>
          </a:p>
        </p:txBody>
      </p:sp>
      <p:pic>
        <p:nvPicPr>
          <p:cNvPr id="14" name="Picture 13" descr="smallcups.jpg"/>
          <p:cNvPicPr>
            <a:picLocks noChangeAspect="1"/>
          </p:cNvPicPr>
          <p:nvPr/>
        </p:nvPicPr>
        <p:blipFill>
          <a:blip r:embed="rId4"/>
          <a:stretch>
            <a:fillRect/>
          </a:stretch>
        </p:blipFill>
        <p:spPr>
          <a:xfrm rot="1091688">
            <a:off x="4710112" y="3566369"/>
            <a:ext cx="1543050" cy="1543050"/>
          </a:xfrm>
          <a:prstGeom prst="rect">
            <a:avLst/>
          </a:prstGeom>
        </p:spPr>
      </p:pic>
      <p:pic>
        <p:nvPicPr>
          <p:cNvPr id="15" name="Picture 14" descr="massagecuppingclient.jpg"/>
          <p:cNvPicPr>
            <a:picLocks noChangeAspect="1"/>
          </p:cNvPicPr>
          <p:nvPr/>
        </p:nvPicPr>
        <p:blipFill>
          <a:blip r:embed="rId5"/>
          <a:stretch>
            <a:fillRect/>
          </a:stretch>
        </p:blipFill>
        <p:spPr>
          <a:xfrm>
            <a:off x="4066325" y="2215515"/>
            <a:ext cx="1905850" cy="1423035"/>
          </a:xfrm>
          <a:prstGeom prst="rect">
            <a:avLst/>
          </a:prstGeom>
        </p:spPr>
      </p:pic>
      <p:sp>
        <p:nvSpPr>
          <p:cNvPr id="17" name="TextBox 16"/>
          <p:cNvSpPr txBox="1"/>
          <p:nvPr/>
        </p:nvSpPr>
        <p:spPr>
          <a:xfrm>
            <a:off x="2371725" y="5800725"/>
            <a:ext cx="4029075" cy="2554545"/>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The </a:t>
            </a:r>
            <a:r>
              <a:rPr lang="en-US" sz="1600" dirty="0" smtClean="0">
                <a:latin typeface="Tahoma" pitchFamily="34" charset="0"/>
                <a:ea typeface="Tahoma" pitchFamily="34" charset="0"/>
                <a:cs typeface="Tahoma" pitchFamily="34" charset="0"/>
                <a:hlinkClick r:id="rId6"/>
              </a:rPr>
              <a:t>Pointer Plus E-</a:t>
            </a:r>
            <a:r>
              <a:rPr lang="en-US" sz="1600" dirty="0" err="1" smtClean="0">
                <a:latin typeface="Tahoma" pitchFamily="34" charset="0"/>
                <a:ea typeface="Tahoma" pitchFamily="34" charset="0"/>
                <a:cs typeface="Tahoma" pitchFamily="34" charset="0"/>
                <a:hlinkClick r:id="rId6"/>
              </a:rPr>
              <a:t>Stim</a:t>
            </a:r>
            <a:r>
              <a:rPr lang="en-US" sz="1600" dirty="0" smtClean="0">
                <a:latin typeface="Tahoma" pitchFamily="34" charset="0"/>
                <a:ea typeface="Tahoma" pitchFamily="34" charset="0"/>
                <a:cs typeface="Tahoma" pitchFamily="34" charset="0"/>
                <a:hlinkClick r:id="rId6"/>
              </a:rPr>
              <a:t> Device </a:t>
            </a:r>
            <a:r>
              <a:rPr lang="en-US" sz="1600" dirty="0" smtClean="0">
                <a:latin typeface="Tahoma" pitchFamily="34" charset="0"/>
                <a:ea typeface="Tahoma" pitchFamily="34" charset="0"/>
                <a:cs typeface="Tahoma" pitchFamily="34" charset="0"/>
              </a:rPr>
              <a:t>is another great tool to have at your disposal. It is an easy to use trigger point locator that incorporates a push button stimulation feature to immediately treat the affected area. It is as simple to use as pressing the button on the top of the device to the stimulation mode for immediate point location and treatment. </a:t>
            </a:r>
            <a:r>
              <a:rPr lang="en-US" sz="1600" b="1" dirty="0" smtClean="0">
                <a:latin typeface="Tahoma" pitchFamily="34" charset="0"/>
                <a:ea typeface="Tahoma" pitchFamily="34" charset="0"/>
                <a:cs typeface="Tahoma" pitchFamily="34" charset="0"/>
              </a:rPr>
              <a:t> </a:t>
            </a:r>
            <a:endParaRPr lang="en-US" sz="1600" dirty="0" smtClean="0">
              <a:latin typeface="Tahoma" pitchFamily="34" charset="0"/>
              <a:ea typeface="Tahoma" pitchFamily="34" charset="0"/>
              <a:cs typeface="Tahoma" pitchFamily="34" charset="0"/>
            </a:endParaRPr>
          </a:p>
          <a:p>
            <a:r>
              <a:rPr lang="en-US" sz="1600" dirty="0" smtClean="0"/>
              <a:t> </a:t>
            </a:r>
            <a:endParaRPr lang="en-US" sz="1600" dirty="0"/>
          </a:p>
        </p:txBody>
      </p:sp>
      <p:pic>
        <p:nvPicPr>
          <p:cNvPr id="18" name="Picture 17" descr="pointerplus.jpg"/>
          <p:cNvPicPr>
            <a:picLocks noChangeAspect="1"/>
          </p:cNvPicPr>
          <p:nvPr/>
        </p:nvPicPr>
        <p:blipFill>
          <a:blip r:embed="rId7"/>
          <a:stretch>
            <a:fillRect/>
          </a:stretch>
        </p:blipFill>
        <p:spPr>
          <a:xfrm>
            <a:off x="342901" y="6405563"/>
            <a:ext cx="1849488" cy="1004888"/>
          </a:xfrm>
          <a:prstGeom prst="rect">
            <a:avLst/>
          </a:prstGeom>
        </p:spPr>
      </p:pic>
      <p:sp>
        <p:nvSpPr>
          <p:cNvPr id="29" name="Isosceles Triangle 28"/>
          <p:cNvSpPr/>
          <p:nvPr/>
        </p:nvSpPr>
        <p:spPr>
          <a:xfrm>
            <a:off x="962025" y="5191126"/>
            <a:ext cx="4743450" cy="20955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940237">
            <a:off x="4581488" y="5283283"/>
            <a:ext cx="152189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4653702" y="5411665"/>
            <a:ext cx="1465118" cy="1200329"/>
          </a:xfrm>
          <a:prstGeom prst="rect">
            <a:avLst/>
          </a:prstGeom>
          <a:noFill/>
        </p:spPr>
        <p:txBody>
          <a:bodyPr wrap="square" rtlCol="0">
            <a:spAutoFit/>
          </a:bodyPr>
          <a:lstStyle/>
          <a:p>
            <a:r>
              <a:rPr lang="en-US" dirty="0" smtClean="0">
                <a:latin typeface="Lucida Grande" pitchFamily="2" charset="0"/>
                <a:ea typeface="Tahoma" pitchFamily="34" charset="0"/>
                <a:cs typeface="Lucida Grande" pitchFamily="2" charset="0"/>
              </a:rPr>
              <a:t>If you have any questions, feel free to give us a call at </a:t>
            </a:r>
            <a:r>
              <a:rPr lang="en-US" b="1" dirty="0" smtClean="0">
                <a:latin typeface="Lucida Grande" pitchFamily="2" charset="0"/>
                <a:ea typeface="Tahoma" pitchFamily="34" charset="0"/>
                <a:cs typeface="Lucida Grande" pitchFamily="2" charset="0"/>
              </a:rPr>
              <a:t>#800-201-2247.</a:t>
            </a:r>
            <a:endParaRPr lang="en-US" b="1" dirty="0">
              <a:latin typeface="Lucida Grande" pitchFamily="2" charset="0"/>
              <a:ea typeface="Tahoma" pitchFamily="34" charset="0"/>
              <a:cs typeface="Lucida Grande" pitchFamily="2" charset="0"/>
            </a:endParaRPr>
          </a:p>
        </p:txBody>
      </p:sp>
      <p:sp>
        <p:nvSpPr>
          <p:cNvPr id="15" name="Content Placeholder 2"/>
          <p:cNvSpPr>
            <a:spLocks noGrp="1"/>
          </p:cNvSpPr>
          <p:nvPr>
            <p:ph idx="1"/>
          </p:nvPr>
        </p:nvSpPr>
        <p:spPr>
          <a:xfrm>
            <a:off x="1000126" y="4755418"/>
            <a:ext cx="3420103" cy="2109709"/>
          </a:xfrm>
        </p:spPr>
        <p:txBody>
          <a:bodyPr>
            <a:noAutofit/>
          </a:bodyPr>
          <a:lstStyle/>
          <a:p>
            <a:pPr marL="0" indent="0">
              <a:buNone/>
            </a:pPr>
            <a:r>
              <a:rPr lang="en-US" sz="1700" dirty="0" smtClean="0">
                <a:latin typeface="Tahoma" pitchFamily="34" charset="0"/>
                <a:ea typeface="Tahoma" pitchFamily="34" charset="0"/>
                <a:cs typeface="Tahoma" pitchFamily="34" charset="0"/>
              </a:rPr>
              <a:t>We have helped tens of thousands of therapists build successful careers in massage therapy and we can help you too.</a:t>
            </a:r>
          </a:p>
          <a:p>
            <a:pPr marL="0" indent="0">
              <a:buNone/>
            </a:pPr>
            <a:endParaRPr lang="en-US" sz="1700" dirty="0" smtClean="0">
              <a:latin typeface="Tahoma" pitchFamily="34" charset="0"/>
              <a:ea typeface="Tahoma" pitchFamily="34" charset="0"/>
              <a:cs typeface="Tahoma" pitchFamily="34" charset="0"/>
            </a:endParaRPr>
          </a:p>
          <a:p>
            <a:pPr marL="0" indent="0">
              <a:buNone/>
            </a:pPr>
            <a:endParaRPr lang="en-US" sz="1700" dirty="0" smtClean="0">
              <a:solidFill>
                <a:srgbClr val="FF0000"/>
              </a:solidFill>
              <a:latin typeface="Tahoma" pitchFamily="34" charset="0"/>
              <a:ea typeface="Tahoma" pitchFamily="34" charset="0"/>
              <a:cs typeface="Tahoma" pitchFamily="34" charset="0"/>
            </a:endParaRPr>
          </a:p>
          <a:p>
            <a:pPr marL="0" indent="0">
              <a:buNone/>
            </a:pPr>
            <a:endParaRPr lang="en-US" sz="1700" dirty="0" smtClean="0">
              <a:solidFill>
                <a:srgbClr val="FF0000"/>
              </a:solidFill>
              <a:latin typeface="Tahoma" pitchFamily="34" charset="0"/>
              <a:ea typeface="Tahoma" pitchFamily="34" charset="0"/>
              <a:cs typeface="Tahoma" pitchFamily="34" charset="0"/>
            </a:endParaRPr>
          </a:p>
          <a:p>
            <a:pPr marL="0" indent="0">
              <a:buNone/>
            </a:pPr>
            <a:r>
              <a:rPr lang="en-US" sz="1700" dirty="0" smtClean="0">
                <a:solidFill>
                  <a:srgbClr val="FF0000"/>
                </a:solidFill>
                <a:latin typeface="Tahoma" pitchFamily="34" charset="0"/>
                <a:ea typeface="Tahoma" pitchFamily="34" charset="0"/>
                <a:cs typeface="Tahoma" pitchFamily="34" charset="0"/>
              </a:rPr>
              <a:t/>
            </a:r>
            <a:br>
              <a:rPr lang="en-US" sz="1700" dirty="0" smtClean="0">
                <a:solidFill>
                  <a:srgbClr val="FF0000"/>
                </a:solidFill>
                <a:latin typeface="Tahoma" pitchFamily="34" charset="0"/>
                <a:ea typeface="Tahoma" pitchFamily="34" charset="0"/>
                <a:cs typeface="Tahoma" pitchFamily="34" charset="0"/>
              </a:rPr>
            </a:br>
            <a:r>
              <a:rPr lang="en-US" sz="1700" dirty="0" smtClean="0">
                <a:solidFill>
                  <a:srgbClr val="FF0000"/>
                </a:solidFill>
                <a:latin typeface="Tahoma" pitchFamily="34" charset="0"/>
                <a:ea typeface="Tahoma" pitchFamily="34" charset="0"/>
                <a:cs typeface="Tahoma" pitchFamily="34" charset="0"/>
              </a:rPr>
              <a:t>      </a:t>
            </a:r>
            <a:r>
              <a:rPr lang="en-US" sz="1700" dirty="0" smtClean="0">
                <a:latin typeface="Tahoma" pitchFamily="34" charset="0"/>
                <a:ea typeface="Tahoma" pitchFamily="34" charset="0"/>
                <a:cs typeface="Tahoma" pitchFamily="34" charset="0"/>
              </a:rPr>
              <a:t>We’ll see you in class!</a:t>
            </a:r>
          </a:p>
          <a:p>
            <a:pPr marL="0" indent="0">
              <a:buNone/>
            </a:pPr>
            <a:endParaRPr lang="en-US" sz="1700" dirty="0" smtClean="0">
              <a:latin typeface="Tahoma" pitchFamily="34" charset="0"/>
              <a:ea typeface="Tahoma" pitchFamily="34" charset="0"/>
              <a:cs typeface="Tahoma" pitchFamily="34" charset="0"/>
            </a:endParaRPr>
          </a:p>
          <a:p>
            <a:pPr marL="0" indent="0">
              <a:buNone/>
            </a:pPr>
            <a:endParaRPr lang="en-US" sz="1700" dirty="0">
              <a:latin typeface="Tahoma" pitchFamily="34" charset="0"/>
              <a:ea typeface="Tahoma" pitchFamily="34" charset="0"/>
              <a:cs typeface="Tahoma" pitchFamily="34" charset="0"/>
            </a:endParaRPr>
          </a:p>
        </p:txBody>
      </p:sp>
      <p:sp>
        <p:nvSpPr>
          <p:cNvPr id="16" name="Oval 15"/>
          <p:cNvSpPr/>
          <p:nvPr/>
        </p:nvSpPr>
        <p:spPr>
          <a:xfrm>
            <a:off x="4706287" y="4982694"/>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0" y="14990"/>
            <a:ext cx="6858000" cy="9039069"/>
          </a:xfrm>
          <a:prstGeom prst="rect">
            <a:avLst/>
          </a:prstGeom>
          <a:noFill/>
          <a:ln w="1905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33426" y="2733808"/>
            <a:ext cx="5667374" cy="1785104"/>
          </a:xfrm>
          <a:prstGeom prst="rect">
            <a:avLst/>
          </a:prstGeom>
          <a:noFill/>
        </p:spPr>
        <p:txBody>
          <a:bodyPr wrap="square" rtlCol="0">
            <a:spAutoFit/>
          </a:bodyPr>
          <a:lstStyle/>
          <a:p>
            <a:r>
              <a:rPr lang="en-US" sz="4000" dirty="0" smtClean="0">
                <a:solidFill>
                  <a:srgbClr val="00B0F0"/>
                </a:solidFill>
                <a:latin typeface="Tahoma" pitchFamily="34" charset="0"/>
                <a:ea typeface="Tahoma" pitchFamily="34" charset="0"/>
                <a:cs typeface="Tahoma" pitchFamily="34" charset="0"/>
              </a:rPr>
              <a:t>Thanks for your interest in our seminars.</a:t>
            </a:r>
          </a:p>
          <a:p>
            <a:r>
              <a:rPr lang="en-US" sz="3000" dirty="0" smtClean="0">
                <a:latin typeface="Tahoma" pitchFamily="34" charset="0"/>
                <a:ea typeface="Tahoma" pitchFamily="34" charset="0"/>
                <a:cs typeface="Tahoma" pitchFamily="34" charset="0"/>
                <a:hlinkClick r:id="rId3"/>
              </a:rPr>
              <a:t>www.lmtsuccessgroup.com</a:t>
            </a:r>
            <a:endParaRPr lang="en-US" sz="3000" dirty="0">
              <a:latin typeface="Tahoma" pitchFamily="34" charset="0"/>
              <a:ea typeface="Tahoma" pitchFamily="34" charset="0"/>
              <a:cs typeface="Tahoma" pitchFamily="34" charset="0"/>
            </a:endParaRPr>
          </a:p>
        </p:txBody>
      </p:sp>
      <p:sp>
        <p:nvSpPr>
          <p:cNvPr id="9" name="Slide Number Placeholder 8"/>
          <p:cNvSpPr>
            <a:spLocks noGrp="1"/>
          </p:cNvSpPr>
          <p:nvPr>
            <p:ph type="sldNum" sz="quarter" idx="12"/>
          </p:nvPr>
        </p:nvSpPr>
        <p:spPr/>
        <p:txBody>
          <a:bodyPr/>
          <a:lstStyle/>
          <a:p>
            <a:r>
              <a:rPr lang="en-US" dirty="0" smtClean="0"/>
              <a:t>24</a:t>
            </a:r>
            <a:endParaRPr lang="en-US" dirty="0"/>
          </a:p>
        </p:txBody>
      </p:sp>
      <p:pic>
        <p:nvPicPr>
          <p:cNvPr id="11" name="Picture 10" descr="Massage.jpg"/>
          <p:cNvPicPr>
            <a:picLocks noChangeAspect="1"/>
          </p:cNvPicPr>
          <p:nvPr/>
        </p:nvPicPr>
        <p:blipFill>
          <a:blip r:embed="rId4"/>
          <a:stretch>
            <a:fillRect/>
          </a:stretch>
        </p:blipFill>
        <p:spPr>
          <a:xfrm>
            <a:off x="733426" y="694884"/>
            <a:ext cx="5520757" cy="1867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666751" y="7943850"/>
            <a:ext cx="5886450" cy="369332"/>
          </a:xfrm>
          <a:prstGeom prst="rect">
            <a:avLst/>
          </a:prstGeom>
          <a:noFill/>
        </p:spPr>
        <p:txBody>
          <a:bodyPr wrap="square" rtlCol="0">
            <a:spAutoFit/>
          </a:bodyPr>
          <a:lstStyle/>
          <a:p>
            <a:endParaRPr lang="en-US" dirty="0"/>
          </a:p>
        </p:txBody>
      </p:sp>
      <p:pic>
        <p:nvPicPr>
          <p:cNvPr id="20" name="Picture 19" descr="home.jpg">
            <a:hlinkClick r:id="rId5"/>
          </p:cNvPr>
          <p:cNvPicPr>
            <a:picLocks noChangeAspect="1"/>
          </p:cNvPicPr>
          <p:nvPr/>
        </p:nvPicPr>
        <p:blipFill>
          <a:blip r:embed="rId6"/>
          <a:stretch>
            <a:fillRect/>
          </a:stretch>
        </p:blipFill>
        <p:spPr>
          <a:xfrm>
            <a:off x="676276" y="7817882"/>
            <a:ext cx="484925" cy="484925"/>
          </a:xfrm>
          <a:prstGeom prst="rect">
            <a:avLst/>
          </a:prstGeom>
        </p:spPr>
      </p:pic>
      <p:pic>
        <p:nvPicPr>
          <p:cNvPr id="23" name="Picture 22" descr="email.png">
            <a:hlinkClick r:id="rId7"/>
          </p:cNvPr>
          <p:cNvPicPr>
            <a:picLocks noChangeAspect="1"/>
          </p:cNvPicPr>
          <p:nvPr/>
        </p:nvPicPr>
        <p:blipFill>
          <a:blip r:embed="rId8"/>
          <a:stretch>
            <a:fillRect/>
          </a:stretch>
        </p:blipFill>
        <p:spPr>
          <a:xfrm>
            <a:off x="1441267" y="7772458"/>
            <a:ext cx="558983" cy="558983"/>
          </a:xfrm>
          <a:prstGeom prst="rect">
            <a:avLst/>
          </a:prstGeom>
        </p:spPr>
      </p:pic>
      <p:pic>
        <p:nvPicPr>
          <p:cNvPr id="24" name="Picture 23" descr="newsletter icon.jpg">
            <a:hlinkClick r:id="rId9"/>
          </p:cNvPr>
          <p:cNvPicPr>
            <a:picLocks noChangeAspect="1"/>
          </p:cNvPicPr>
          <p:nvPr/>
        </p:nvPicPr>
        <p:blipFill>
          <a:blip r:embed="rId10"/>
          <a:stretch>
            <a:fillRect/>
          </a:stretch>
        </p:blipFill>
        <p:spPr>
          <a:xfrm>
            <a:off x="2323976" y="7848658"/>
            <a:ext cx="454150" cy="454150"/>
          </a:xfrm>
          <a:prstGeom prst="rect">
            <a:avLst/>
          </a:prstGeom>
        </p:spPr>
      </p:pic>
      <p:pic>
        <p:nvPicPr>
          <p:cNvPr id="25" name="Picture 24" descr="wordpress-icon.png">
            <a:hlinkClick r:id="rId11"/>
          </p:cNvPr>
          <p:cNvPicPr>
            <a:picLocks noChangeAspect="1"/>
          </p:cNvPicPr>
          <p:nvPr/>
        </p:nvPicPr>
        <p:blipFill>
          <a:blip r:embed="rId12"/>
          <a:stretch>
            <a:fillRect/>
          </a:stretch>
        </p:blipFill>
        <p:spPr>
          <a:xfrm>
            <a:off x="3870639" y="7807507"/>
            <a:ext cx="523934" cy="523934"/>
          </a:xfrm>
          <a:prstGeom prst="rect">
            <a:avLst/>
          </a:prstGeom>
        </p:spPr>
      </p:pic>
      <p:pic>
        <p:nvPicPr>
          <p:cNvPr id="26" name="Picture 25" descr="pinterest.jpg">
            <a:hlinkClick r:id="rId13"/>
          </p:cNvPr>
          <p:cNvPicPr>
            <a:picLocks noChangeAspect="1"/>
          </p:cNvPicPr>
          <p:nvPr/>
        </p:nvPicPr>
        <p:blipFill>
          <a:blip r:embed="rId14"/>
          <a:stretch>
            <a:fillRect/>
          </a:stretch>
        </p:blipFill>
        <p:spPr>
          <a:xfrm>
            <a:off x="5591175" y="7883707"/>
            <a:ext cx="419977" cy="419977"/>
          </a:xfrm>
          <a:prstGeom prst="rect">
            <a:avLst/>
          </a:prstGeom>
        </p:spPr>
      </p:pic>
      <p:pic>
        <p:nvPicPr>
          <p:cNvPr id="27" name="Picture 26" descr="register_now_button_blue.jpg">
            <a:hlinkClick r:id="rId15"/>
          </p:cNvPr>
          <p:cNvPicPr>
            <a:picLocks noChangeAspect="1"/>
          </p:cNvPicPr>
          <p:nvPr/>
        </p:nvPicPr>
        <p:blipFill>
          <a:blip r:embed="rId16"/>
          <a:stretch>
            <a:fillRect/>
          </a:stretch>
        </p:blipFill>
        <p:spPr>
          <a:xfrm>
            <a:off x="1857375" y="6064347"/>
            <a:ext cx="1409700" cy="723900"/>
          </a:xfrm>
          <a:prstGeom prst="rect">
            <a:avLst/>
          </a:prstGeom>
        </p:spPr>
      </p:pic>
      <p:pic>
        <p:nvPicPr>
          <p:cNvPr id="28" name="Picture 27" descr="facebook-icon.png">
            <a:hlinkClick r:id="rId17"/>
          </p:cNvPr>
          <p:cNvPicPr>
            <a:picLocks noChangeAspect="1"/>
          </p:cNvPicPr>
          <p:nvPr/>
        </p:nvPicPr>
        <p:blipFill>
          <a:blip r:embed="rId18"/>
          <a:stretch>
            <a:fillRect/>
          </a:stretch>
        </p:blipFill>
        <p:spPr>
          <a:xfrm>
            <a:off x="3086100" y="7820025"/>
            <a:ext cx="511416" cy="511416"/>
          </a:xfrm>
          <a:prstGeom prst="rect">
            <a:avLst/>
          </a:prstGeom>
        </p:spPr>
      </p:pic>
      <p:pic>
        <p:nvPicPr>
          <p:cNvPr id="29" name="Picture 28" descr="youtube-icon.png">
            <a:hlinkClick r:id="rId19"/>
          </p:cNvPr>
          <p:cNvPicPr>
            <a:picLocks noChangeAspect="1"/>
          </p:cNvPicPr>
          <p:nvPr/>
        </p:nvPicPr>
        <p:blipFill>
          <a:blip r:embed="rId20"/>
          <a:stretch>
            <a:fillRect/>
          </a:stretch>
        </p:blipFill>
        <p:spPr>
          <a:xfrm>
            <a:off x="4711049" y="7832258"/>
            <a:ext cx="499126" cy="499126"/>
          </a:xfrm>
          <a:prstGeom prst="rect">
            <a:avLst/>
          </a:prstGeom>
        </p:spPr>
      </p:pic>
    </p:spTree>
    <p:extLst>
      <p:ext uri="{BB962C8B-B14F-4D97-AF65-F5344CB8AC3E}">
        <p14:creationId xmlns:p14="http://schemas.microsoft.com/office/powerpoint/2010/main" xmlns="" val="3648583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970" y="1481372"/>
            <a:ext cx="6232771" cy="7232749"/>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About Us										1</a:t>
            </a:r>
          </a:p>
          <a:p>
            <a:r>
              <a:rPr lang="en-US" sz="1600" dirty="0" smtClean="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Our Credentials								2</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Our Policies									3</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Our Teachers									4</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Course Locations								5</a:t>
            </a:r>
          </a:p>
          <a:p>
            <a:r>
              <a:rPr lang="en-US" sz="1600" dirty="0" smtClean="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Our Programs									6</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Medical Massage Practitioner Certification 			7</a:t>
            </a:r>
          </a:p>
          <a:p>
            <a:r>
              <a:rPr lang="en-US" sz="1600" dirty="0" smtClean="0">
                <a:latin typeface="Tahoma" pitchFamily="34" charset="0"/>
                <a:ea typeface="Tahoma" pitchFamily="34" charset="0"/>
                <a:cs typeface="Tahoma" pitchFamily="34" charset="0"/>
              </a:rPr>
              <a:t>	Testimonials/Are You Ready to Be An MMP?		8</a:t>
            </a:r>
          </a:p>
          <a:p>
            <a:r>
              <a:rPr lang="en-US" sz="1600" dirty="0" smtClean="0">
                <a:latin typeface="Tahoma" pitchFamily="34" charset="0"/>
                <a:ea typeface="Tahoma" pitchFamily="34" charset="0"/>
                <a:cs typeface="Tahoma" pitchFamily="34" charset="0"/>
              </a:rPr>
              <a:t>	Options for Earning Your MMP					9</a:t>
            </a:r>
          </a:p>
          <a:p>
            <a:r>
              <a:rPr lang="en-US" sz="1600" dirty="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Class Descriptions</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Medical Massage Certification</a:t>
            </a:r>
          </a:p>
          <a:p>
            <a:r>
              <a:rPr lang="en-US" sz="1600" dirty="0" smtClean="0">
                <a:latin typeface="Tahoma" pitchFamily="34" charset="0"/>
                <a:ea typeface="Tahoma" pitchFamily="34" charset="0"/>
                <a:cs typeface="Tahoma" pitchFamily="34" charset="0"/>
              </a:rPr>
              <a:t>		Professional Level						10</a:t>
            </a:r>
          </a:p>
          <a:p>
            <a:r>
              <a:rPr lang="en-US" sz="1600" dirty="0" smtClean="0">
                <a:latin typeface="Tahoma" pitchFamily="34" charset="0"/>
                <a:ea typeface="Tahoma" pitchFamily="34" charset="0"/>
                <a:cs typeface="Tahoma" pitchFamily="34" charset="0"/>
              </a:rPr>
              <a:t>		Master’s Level							11</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Medical and Spa Based Courses</a:t>
            </a:r>
          </a:p>
          <a:p>
            <a:r>
              <a:rPr lang="en-US" sz="1600" dirty="0" smtClean="0">
                <a:latin typeface="Tahoma" pitchFamily="34" charset="0"/>
                <a:ea typeface="Tahoma" pitchFamily="34" charset="0"/>
                <a:cs typeface="Tahoma" pitchFamily="34" charset="0"/>
              </a:rPr>
              <a:t>		Advanced Medical Massage				12</a:t>
            </a:r>
          </a:p>
          <a:p>
            <a:r>
              <a:rPr lang="en-US" sz="1600" dirty="0" smtClean="0">
                <a:latin typeface="Tahoma" pitchFamily="34" charset="0"/>
                <a:ea typeface="Tahoma" pitchFamily="34" charset="0"/>
                <a:cs typeface="Tahoma" pitchFamily="34" charset="0"/>
              </a:rPr>
              <a:t>		Advanced Sports Massage				12</a:t>
            </a:r>
          </a:p>
          <a:p>
            <a:r>
              <a:rPr lang="en-US" sz="1600" dirty="0" smtClean="0">
                <a:latin typeface="Tahoma" pitchFamily="34" charset="0"/>
                <a:ea typeface="Tahoma" pitchFamily="34" charset="0"/>
                <a:cs typeface="Tahoma" pitchFamily="34" charset="0"/>
              </a:rPr>
              <a:t>		Arthrossage							12</a:t>
            </a:r>
          </a:p>
          <a:p>
            <a:r>
              <a:rPr lang="en-US" sz="1600" dirty="0" smtClean="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	</a:t>
            </a:r>
            <a:endParaRPr lang="en-US" sz="1600" dirty="0">
              <a:latin typeface="Tahoma" pitchFamily="34" charset="0"/>
              <a:ea typeface="Tahoma" pitchFamily="34" charset="0"/>
              <a:cs typeface="Tahoma" pitchFamily="34" charset="0"/>
            </a:endParaRPr>
          </a:p>
        </p:txBody>
      </p:sp>
      <p:sp>
        <p:nvSpPr>
          <p:cNvPr id="21" name="TextBox 20"/>
          <p:cNvSpPr txBox="1"/>
          <p:nvPr/>
        </p:nvSpPr>
        <p:spPr>
          <a:xfrm>
            <a:off x="262213" y="177487"/>
            <a:ext cx="6830132" cy="784830"/>
          </a:xfrm>
          <a:prstGeom prst="rect">
            <a:avLst/>
          </a:prstGeom>
          <a:noFill/>
        </p:spPr>
        <p:txBody>
          <a:bodyPr wrap="square" rtlCol="0">
            <a:spAutoFit/>
          </a:bodyPr>
          <a:lstStyle/>
          <a:p>
            <a:r>
              <a:rPr lang="en-US" sz="4500" dirty="0" smtClean="0">
                <a:solidFill>
                  <a:srgbClr val="00B0F0"/>
                </a:solidFill>
                <a:latin typeface="Tahoma" pitchFamily="34" charset="0"/>
                <a:ea typeface="Tahoma" pitchFamily="34" charset="0"/>
                <a:cs typeface="Tahoma" pitchFamily="34" charset="0"/>
              </a:rPr>
              <a:t>TABLE OF CONTENTS:</a:t>
            </a:r>
          </a:p>
        </p:txBody>
      </p:sp>
      <p:sp>
        <p:nvSpPr>
          <p:cNvPr id="6" name="Slide Number Placeholder 5"/>
          <p:cNvSpPr>
            <a:spLocks noGrp="1"/>
          </p:cNvSpPr>
          <p:nvPr>
            <p:ph type="sldNum" sz="quarter" idx="12"/>
          </p:nvPr>
        </p:nvSpPr>
        <p:spPr/>
        <p:txBody>
          <a:bodyPr/>
          <a:lstStyle/>
          <a:p>
            <a:r>
              <a:rPr lang="en-US" dirty="0" smtClean="0"/>
              <a:t> iii</a:t>
            </a:r>
            <a:endParaRPr lang="en-US" dirty="0"/>
          </a:p>
        </p:txBody>
      </p:sp>
    </p:spTree>
    <p:extLst>
      <p:ext uri="{BB962C8B-B14F-4D97-AF65-F5344CB8AC3E}">
        <p14:creationId xmlns:p14="http://schemas.microsoft.com/office/powerpoint/2010/main" xmlns="" val="12949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970" y="586022"/>
            <a:ext cx="6232771" cy="7971413"/>
          </a:xfrm>
          <a:prstGeom prst="rect">
            <a:avLst/>
          </a:prstGeom>
          <a:noFill/>
        </p:spPr>
        <p:txBody>
          <a:bodyPr wrap="square" rtlCol="0">
            <a:spAutoFit/>
          </a:bodyPr>
          <a:lstStyle/>
          <a:p>
            <a:endParaRPr lang="en-US" sz="1600" dirty="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Class Descriptions</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Medical and Spa Based Courses</a:t>
            </a:r>
          </a:p>
          <a:p>
            <a:r>
              <a:rPr lang="en-US" sz="1600" dirty="0" smtClean="0">
                <a:latin typeface="Tahoma" pitchFamily="34" charset="0"/>
                <a:ea typeface="Tahoma" pitchFamily="34" charset="0"/>
                <a:cs typeface="Tahoma" pitchFamily="34" charset="0"/>
              </a:rPr>
              <a:t>		Lymphatic Drainage						13</a:t>
            </a:r>
          </a:p>
          <a:p>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Lypossage</a:t>
            </a:r>
            <a:r>
              <a:rPr lang="en-US" sz="1600" dirty="0" smtClean="0">
                <a:latin typeface="Tahoma" pitchFamily="34" charset="0"/>
                <a:ea typeface="Tahoma" pitchFamily="34" charset="0"/>
                <a:cs typeface="Tahoma" pitchFamily="34" charset="0"/>
              </a:rPr>
              <a:t>							13</a:t>
            </a:r>
          </a:p>
          <a:p>
            <a:r>
              <a:rPr lang="en-US" sz="1600" dirty="0" smtClean="0">
                <a:latin typeface="Tahoma" pitchFamily="34" charset="0"/>
                <a:ea typeface="Tahoma" pitchFamily="34" charset="0"/>
                <a:cs typeface="Tahoma" pitchFamily="34" charset="0"/>
              </a:rPr>
              <a:t>		Flexibility Coach						14</a:t>
            </a:r>
          </a:p>
          <a:p>
            <a:r>
              <a:rPr lang="en-US" sz="1600" dirty="0" smtClean="0">
                <a:latin typeface="Tahoma" pitchFamily="34" charset="0"/>
                <a:ea typeface="Tahoma" pitchFamily="34" charset="0"/>
                <a:cs typeface="Tahoma" pitchFamily="34" charset="0"/>
              </a:rPr>
              <a:t>		Massage Cupping						14</a:t>
            </a:r>
          </a:p>
          <a:p>
            <a:r>
              <a:rPr lang="en-US" sz="1600" dirty="0" smtClean="0">
                <a:latin typeface="Tahoma" pitchFamily="34" charset="0"/>
                <a:ea typeface="Tahoma" pitchFamily="34" charset="0"/>
                <a:cs typeface="Tahoma" pitchFamily="34" charset="0"/>
              </a:rPr>
              <a:t>		Thai Yoga Massage						14</a:t>
            </a:r>
          </a:p>
          <a:p>
            <a:r>
              <a:rPr lang="en-US" sz="1600" dirty="0" smtClean="0">
                <a:latin typeface="Tahoma" pitchFamily="34" charset="0"/>
                <a:ea typeface="Tahoma" pitchFamily="34" charset="0"/>
                <a:cs typeface="Tahoma" pitchFamily="34" charset="0"/>
              </a:rPr>
              <a:t>		</a:t>
            </a:r>
          </a:p>
          <a:p>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WorkSmart</a:t>
            </a:r>
            <a:r>
              <a:rPr lang="en-US" sz="1600" dirty="0" smtClean="0">
                <a:latin typeface="Tahoma" pitchFamily="34" charset="0"/>
                <a:ea typeface="Tahoma" pitchFamily="34" charset="0"/>
                <a:cs typeface="Tahoma" pitchFamily="34" charset="0"/>
              </a:rPr>
              <a:t> Business Classes</a:t>
            </a:r>
          </a:p>
          <a:p>
            <a:r>
              <a:rPr lang="en-US" sz="1600" dirty="0" smtClean="0">
                <a:latin typeface="Tahoma" pitchFamily="34" charset="0"/>
                <a:ea typeface="Tahoma" pitchFamily="34" charset="0"/>
                <a:cs typeface="Tahoma" pitchFamily="34" charset="0"/>
              </a:rPr>
              <a:t>		Make Money with Chair Massage			15</a:t>
            </a:r>
          </a:p>
          <a:p>
            <a:r>
              <a:rPr lang="en-US" sz="1600" dirty="0" smtClean="0">
                <a:latin typeface="Tahoma" pitchFamily="34" charset="0"/>
                <a:ea typeface="Tahoma" pitchFamily="34" charset="0"/>
                <a:cs typeface="Tahoma" pitchFamily="34" charset="0"/>
              </a:rPr>
              <a:t>		How to Throw a Massage Party			15</a:t>
            </a:r>
          </a:p>
          <a:p>
            <a:r>
              <a:rPr lang="en-US" sz="1600" dirty="0" smtClean="0">
                <a:latin typeface="Tahoma" pitchFamily="34" charset="0"/>
                <a:ea typeface="Tahoma" pitchFamily="34" charset="0"/>
                <a:cs typeface="Tahoma" pitchFamily="34" charset="0"/>
              </a:rPr>
              <a:t>		LMT Tax Workshop						16</a:t>
            </a:r>
          </a:p>
          <a:p>
            <a:r>
              <a:rPr lang="en-US" sz="1600" dirty="0" smtClean="0">
                <a:latin typeface="Tahoma" pitchFamily="34" charset="0"/>
                <a:ea typeface="Tahoma" pitchFamily="34" charset="0"/>
                <a:cs typeface="Tahoma" pitchFamily="34" charset="0"/>
              </a:rPr>
              <a:t>		Marketing Massage						16</a:t>
            </a:r>
          </a:p>
          <a:p>
            <a:r>
              <a:rPr lang="en-US" sz="1600" dirty="0" smtClean="0">
                <a:latin typeface="Tahoma" pitchFamily="34" charset="0"/>
                <a:ea typeface="Tahoma" pitchFamily="34" charset="0"/>
                <a:cs typeface="Tahoma" pitchFamily="34" charset="0"/>
              </a:rPr>
              <a:t>		Tax &amp; Marketing Series					16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Education Vacation Cruises					17</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Adventure Learning in Costa Rica				18</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	Las Vegas Success School					19</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Tools of the Trade</a:t>
            </a:r>
          </a:p>
          <a:p>
            <a:r>
              <a:rPr lang="en-US" sz="1600" dirty="0" smtClean="0">
                <a:latin typeface="Tahoma" pitchFamily="34" charset="0"/>
                <a:ea typeface="Tahoma" pitchFamily="34" charset="0"/>
                <a:cs typeface="Tahoma" pitchFamily="34" charset="0"/>
              </a:rPr>
              <a:t>	Professional Liability Insurance				20</a:t>
            </a:r>
          </a:p>
          <a:p>
            <a:r>
              <a:rPr lang="en-US" sz="1600" dirty="0" smtClean="0">
                <a:latin typeface="Tahoma" pitchFamily="34" charset="0"/>
                <a:ea typeface="Tahoma" pitchFamily="34" charset="0"/>
                <a:cs typeface="Tahoma" pitchFamily="34" charset="0"/>
              </a:rPr>
              <a:t>	Massage Office Management Software			21</a:t>
            </a:r>
          </a:p>
          <a:p>
            <a:r>
              <a:rPr lang="en-US" sz="1600" dirty="0" smtClean="0">
                <a:latin typeface="Tahoma" pitchFamily="34" charset="0"/>
                <a:ea typeface="Tahoma" pitchFamily="34" charset="0"/>
                <a:cs typeface="Tahoma" pitchFamily="34" charset="0"/>
              </a:rPr>
              <a:t>	DVD’s and Books							22</a:t>
            </a:r>
          </a:p>
          <a:p>
            <a:r>
              <a:rPr lang="en-US" sz="1600" dirty="0" smtClean="0">
                <a:latin typeface="Tahoma" pitchFamily="34" charset="0"/>
                <a:ea typeface="Tahoma" pitchFamily="34" charset="0"/>
                <a:cs typeface="Tahoma" pitchFamily="34" charset="0"/>
              </a:rPr>
              <a:t>	Modalities									23</a:t>
            </a:r>
          </a:p>
          <a:p>
            <a:r>
              <a:rPr lang="en-US" sz="1600" dirty="0" smtClean="0">
                <a:latin typeface="Tahoma" pitchFamily="34" charset="0"/>
                <a:ea typeface="Tahoma" pitchFamily="34" charset="0"/>
                <a:cs typeface="Tahoma" pitchFamily="34" charset="0"/>
              </a:rPr>
              <a:t>	</a:t>
            </a:r>
          </a:p>
          <a:p>
            <a:endParaRPr lang="en-US" sz="1600" dirty="0" smtClean="0">
              <a:latin typeface="Tahoma" pitchFamily="34" charset="0"/>
              <a:ea typeface="Tahoma" pitchFamily="34" charset="0"/>
              <a:cs typeface="Tahoma" pitchFamily="34" charset="0"/>
            </a:endParaRPr>
          </a:p>
          <a:p>
            <a:endParaRPr lang="en-US"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r>
              <a:rPr lang="en-US" dirty="0" smtClean="0"/>
              <a:t> iv</a:t>
            </a:r>
            <a:endParaRPr lang="en-US" dirty="0"/>
          </a:p>
        </p:txBody>
      </p:sp>
    </p:spTree>
    <p:extLst>
      <p:ext uri="{BB962C8B-B14F-4D97-AF65-F5344CB8AC3E}">
        <p14:creationId xmlns:p14="http://schemas.microsoft.com/office/powerpoint/2010/main" xmlns="" val="12949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20652374">
            <a:off x="3541266" y="1679925"/>
            <a:ext cx="2820690" cy="1477328"/>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6" name="Content Placeholder 2"/>
          <p:cNvSpPr>
            <a:spLocks noGrp="1"/>
          </p:cNvSpPr>
          <p:nvPr>
            <p:ph idx="1"/>
          </p:nvPr>
        </p:nvSpPr>
        <p:spPr>
          <a:xfrm>
            <a:off x="295055" y="5290435"/>
            <a:ext cx="6105745" cy="3102964"/>
          </a:xfrm>
        </p:spPr>
        <p:txBody>
          <a:bodyPr>
            <a:noAutofit/>
          </a:bodyPr>
          <a:lstStyle/>
          <a:p>
            <a:pPr marL="0" indent="0">
              <a:buNone/>
            </a:pPr>
            <a:r>
              <a:rPr lang="en-US" sz="1600" dirty="0" smtClean="0">
                <a:latin typeface="Tahoma" pitchFamily="34" charset="0"/>
                <a:ea typeface="Tahoma" pitchFamily="34" charset="0"/>
                <a:cs typeface="Tahoma" pitchFamily="34" charset="0"/>
              </a:rPr>
              <a:t>Our company was founded in 1986 by massage therapists with the mission of teaching business skills to help other therapists achieve success in their massage practices. </a:t>
            </a:r>
          </a:p>
          <a:p>
            <a:pPr marL="0" indent="0">
              <a:buNone/>
            </a:pPr>
            <a:endParaRPr lang="en-US" sz="160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Following the trends in the market, our course schedule grew to include medical massage and spa-related courses. </a:t>
            </a:r>
          </a:p>
          <a:p>
            <a:pPr marL="0" indent="0">
              <a:buNone/>
            </a:pPr>
            <a:endParaRPr lang="en-US" sz="160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We were the first massage therapy CE provider to offer Seminars at Sea and we have expanded our Adventure Learning opportunities to include Costa Rica and Las Vegas Success School. Make plans to join us on an education vacation.</a:t>
            </a:r>
            <a:endParaRPr lang="en-US" sz="1600" dirty="0">
              <a:latin typeface="Tahoma" pitchFamily="34" charset="0"/>
              <a:ea typeface="Tahoma" pitchFamily="34" charset="0"/>
              <a:cs typeface="Tahoma" pitchFamily="34" charset="0"/>
            </a:endParaRPr>
          </a:p>
        </p:txBody>
      </p:sp>
      <p:sp>
        <p:nvSpPr>
          <p:cNvPr id="20" name="TextBox 19"/>
          <p:cNvSpPr txBox="1"/>
          <p:nvPr/>
        </p:nvSpPr>
        <p:spPr>
          <a:xfrm rot="20648296">
            <a:off x="3614504" y="1673499"/>
            <a:ext cx="2871046" cy="1631216"/>
          </a:xfrm>
          <a:prstGeom prst="rect">
            <a:avLst/>
          </a:prstGeom>
          <a:noFill/>
        </p:spPr>
        <p:txBody>
          <a:bodyPr wrap="square" rtlCol="0">
            <a:spAutoFit/>
          </a:bodyPr>
          <a:lstStyle/>
          <a:p>
            <a:r>
              <a:rPr lang="en-US" sz="2000" dirty="0" smtClean="0">
                <a:latin typeface="Lucida Grande" pitchFamily="2" charset="0"/>
                <a:ea typeface="Tahoma" pitchFamily="34" charset="0"/>
                <a:cs typeface="Lucida Grande" pitchFamily="2" charset="0"/>
              </a:rPr>
              <a:t>Did you know that we are massage therapists too? We know what it takes to run a successful massage practice. We can help you to do the same.</a:t>
            </a:r>
            <a:endParaRPr lang="en-US" sz="2000" dirty="0">
              <a:latin typeface="Lucida Grande" pitchFamily="2" charset="0"/>
              <a:ea typeface="Tahoma" pitchFamily="34" charset="0"/>
              <a:cs typeface="Lucida Grande" pitchFamily="2" charset="0"/>
            </a:endParaRPr>
          </a:p>
        </p:txBody>
      </p:sp>
      <p:sp>
        <p:nvSpPr>
          <p:cNvPr id="14" name="TextBox 13"/>
          <p:cNvSpPr txBox="1"/>
          <p:nvPr/>
        </p:nvSpPr>
        <p:spPr>
          <a:xfrm>
            <a:off x="262213" y="177487"/>
            <a:ext cx="6830132" cy="784830"/>
          </a:xfrm>
          <a:prstGeom prst="rect">
            <a:avLst/>
          </a:prstGeom>
          <a:noFill/>
        </p:spPr>
        <p:txBody>
          <a:bodyPr wrap="square" rtlCol="0">
            <a:spAutoFit/>
          </a:bodyPr>
          <a:lstStyle/>
          <a:p>
            <a:r>
              <a:rPr lang="en-US" sz="4500" dirty="0" smtClean="0">
                <a:solidFill>
                  <a:srgbClr val="00B0F0"/>
                </a:solidFill>
                <a:latin typeface="Tahoma" pitchFamily="34" charset="0"/>
                <a:ea typeface="Tahoma" pitchFamily="34" charset="0"/>
                <a:cs typeface="Tahoma" pitchFamily="34" charset="0"/>
              </a:rPr>
              <a:t>About Us</a:t>
            </a:r>
          </a:p>
        </p:txBody>
      </p:sp>
      <p:pic>
        <p:nvPicPr>
          <p:cNvPr id="3075" name="Picture 3"/>
          <p:cNvPicPr>
            <a:picLocks noChangeAspect="1" noChangeArrowheads="1"/>
          </p:cNvPicPr>
          <p:nvPr/>
        </p:nvPicPr>
        <p:blipFill>
          <a:blip r:embed="rId3"/>
          <a:srcRect/>
          <a:stretch>
            <a:fillRect/>
          </a:stretch>
        </p:blipFill>
        <p:spPr bwMode="auto">
          <a:xfrm>
            <a:off x="791668" y="1389421"/>
            <a:ext cx="2566675" cy="343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val 20"/>
          <p:cNvSpPr/>
          <p:nvPr/>
        </p:nvSpPr>
        <p:spPr>
          <a:xfrm>
            <a:off x="3250055" y="1990852"/>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r>
              <a:rPr lang="en-US" dirty="0" smtClean="0"/>
              <a:t>1</a:t>
            </a:r>
            <a:endParaRPr lang="en-US" dirty="0"/>
          </a:p>
        </p:txBody>
      </p:sp>
    </p:spTree>
    <p:extLst>
      <p:ext uri="{BB962C8B-B14F-4D97-AF65-F5344CB8AC3E}">
        <p14:creationId xmlns:p14="http://schemas.microsoft.com/office/powerpoint/2010/main" xmlns="" val="344335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Our Credentials</a:t>
            </a:r>
          </a:p>
        </p:txBody>
      </p:sp>
      <p:pic>
        <p:nvPicPr>
          <p:cNvPr id="5" name="Content Placeholder 4" descr="NCBTMB.jpg"/>
          <p:cNvPicPr>
            <a:picLocks noGrp="1" noChangeAspect="1"/>
          </p:cNvPicPr>
          <p:nvPr>
            <p:ph idx="1"/>
          </p:nvPr>
        </p:nvPicPr>
        <p:blipFill>
          <a:blip r:embed="rId2"/>
          <a:stretch>
            <a:fillRect/>
          </a:stretch>
        </p:blipFill>
        <p:spPr>
          <a:xfrm>
            <a:off x="3957402" y="2236014"/>
            <a:ext cx="2174498" cy="2174498"/>
          </a:xfrm>
        </p:spPr>
      </p:pic>
      <p:sp>
        <p:nvSpPr>
          <p:cNvPr id="6" name="TextBox 5"/>
          <p:cNvSpPr txBox="1"/>
          <p:nvPr/>
        </p:nvSpPr>
        <p:spPr>
          <a:xfrm>
            <a:off x="402861" y="2238393"/>
            <a:ext cx="3059868" cy="501675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Most states require Massage Therapy Continuing Education providers to be NCBTMB approved. </a:t>
            </a:r>
            <a:r>
              <a:rPr lang="en-US" sz="1600" b="1" dirty="0" smtClean="0">
                <a:latin typeface="Tahoma" pitchFamily="34" charset="0"/>
                <a:ea typeface="Tahoma" pitchFamily="34" charset="0"/>
                <a:cs typeface="Tahoma" pitchFamily="34" charset="0"/>
              </a:rPr>
              <a:t>We are approved by the NCBTMB</a:t>
            </a:r>
            <a:r>
              <a:rPr lang="en-US" sz="1600" dirty="0" smtClean="0">
                <a:latin typeface="Tahoma" pitchFamily="34" charset="0"/>
                <a:ea typeface="Tahoma" pitchFamily="34" charset="0"/>
                <a:cs typeface="Tahoma" pitchFamily="34" charset="0"/>
              </a:rPr>
              <a:t>, </a:t>
            </a:r>
            <a:r>
              <a:rPr lang="en-US" sz="1600" b="1" dirty="0" smtClean="0">
                <a:latin typeface="Tahoma" pitchFamily="34" charset="0"/>
                <a:ea typeface="Tahoma" pitchFamily="34" charset="0"/>
                <a:cs typeface="Tahoma" pitchFamily="34" charset="0"/>
              </a:rPr>
              <a:t>Provider #450001-05</a:t>
            </a:r>
            <a:r>
              <a:rPr lang="en-US" sz="1600" dirty="0" smtClean="0">
                <a:latin typeface="Tahoma" pitchFamily="34" charset="0"/>
                <a:ea typeface="Tahoma" pitchFamily="34" charset="0"/>
                <a:cs typeface="Tahoma" pitchFamily="34" charset="0"/>
              </a:rPr>
              <a:t>, to provide continuing education to massage therapists on a national level.</a:t>
            </a:r>
            <a:endParaRPr lang="en-US" sz="1600" b="1" dirty="0" smtClean="0">
              <a:latin typeface="Tahoma" pitchFamily="34" charset="0"/>
              <a:ea typeface="Tahoma" pitchFamily="34" charset="0"/>
              <a:cs typeface="Tahoma" pitchFamily="34" charset="0"/>
            </a:endParaRP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There a handful of states that have different requirements. We are have </a:t>
            </a:r>
            <a:r>
              <a:rPr lang="en-US" sz="1600" b="1" dirty="0" smtClean="0">
                <a:latin typeface="Tahoma" pitchFamily="34" charset="0"/>
                <a:ea typeface="Tahoma" pitchFamily="34" charset="0"/>
                <a:cs typeface="Tahoma" pitchFamily="34" charset="0"/>
              </a:rPr>
              <a:t>NY</a:t>
            </a:r>
            <a:r>
              <a:rPr lang="en-US" sz="1600" dirty="0" smtClean="0">
                <a:latin typeface="Tahoma" pitchFamily="34" charset="0"/>
                <a:ea typeface="Tahoma" pitchFamily="34" charset="0"/>
                <a:cs typeface="Tahoma" pitchFamily="34" charset="0"/>
              </a:rPr>
              <a:t> sponsorship through the NCBTMB for the following classes: Day of the Back; Day of the Neck; Posture &amp; Pain, Upper Extremity, Lower Extremity; Lymphatic Drainage and Making Money with Chair Massage.</a:t>
            </a:r>
            <a:endParaRPr lang="en-US" sz="1600" dirty="0">
              <a:latin typeface="Tahoma" pitchFamily="34" charset="0"/>
              <a:ea typeface="Tahoma" pitchFamily="34" charset="0"/>
              <a:cs typeface="Tahoma" pitchFamily="34" charset="0"/>
            </a:endParaRPr>
          </a:p>
        </p:txBody>
      </p:sp>
      <p:sp>
        <p:nvSpPr>
          <p:cNvPr id="7" name="TextBox 6"/>
          <p:cNvSpPr txBox="1"/>
          <p:nvPr/>
        </p:nvSpPr>
        <p:spPr>
          <a:xfrm>
            <a:off x="3676650" y="4175553"/>
            <a:ext cx="2838449" cy="2585323"/>
          </a:xfrm>
          <a:prstGeom prst="rect">
            <a:avLst/>
          </a:prstGeom>
          <a:noFill/>
        </p:spPr>
        <p:txBody>
          <a:bodyPr wrap="square" rtlCol="0">
            <a:spAutoFit/>
          </a:bodyPr>
          <a:lstStyle/>
          <a:p>
            <a:endParaRPr lang="en-US" dirty="0" smtClean="0"/>
          </a:p>
          <a:p>
            <a:endParaRPr lang="en-US" sz="1600" dirty="0" smtClean="0"/>
          </a:p>
          <a:p>
            <a:r>
              <a:rPr lang="en-US" sz="1600" dirty="0" smtClean="0">
                <a:latin typeface="Tahoma" pitchFamily="34" charset="0"/>
                <a:ea typeface="Tahoma" pitchFamily="34" charset="0"/>
                <a:cs typeface="Tahoma" pitchFamily="34" charset="0"/>
              </a:rPr>
              <a:t>For the State of </a:t>
            </a:r>
            <a:r>
              <a:rPr lang="en-US" sz="1600" b="1" dirty="0" smtClean="0">
                <a:latin typeface="Tahoma" pitchFamily="34" charset="0"/>
                <a:ea typeface="Tahoma" pitchFamily="34" charset="0"/>
                <a:cs typeface="Tahoma" pitchFamily="34" charset="0"/>
              </a:rPr>
              <a:t>Mississippi, </a:t>
            </a:r>
            <a:r>
              <a:rPr lang="en-US" sz="1600" dirty="0" smtClean="0">
                <a:latin typeface="Tahoma" pitchFamily="34" charset="0"/>
                <a:ea typeface="Tahoma" pitchFamily="34" charset="0"/>
                <a:cs typeface="Tahoma" pitchFamily="34" charset="0"/>
              </a:rPr>
              <a:t>we are certified to offer Day of the Back; Day of the Neck and Lymphatic Drainage.</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We are an approved provider for all classes in the states of </a:t>
            </a:r>
            <a:r>
              <a:rPr lang="en-US" sz="1600" b="1" dirty="0" smtClean="0">
                <a:latin typeface="Tahoma" pitchFamily="34" charset="0"/>
                <a:ea typeface="Tahoma" pitchFamily="34" charset="0"/>
                <a:cs typeface="Tahoma" pitchFamily="34" charset="0"/>
              </a:rPr>
              <a:t>Florida</a:t>
            </a:r>
            <a:r>
              <a:rPr lang="en-US" sz="1600" dirty="0" smtClean="0">
                <a:latin typeface="Tahoma" pitchFamily="34" charset="0"/>
                <a:ea typeface="Tahoma" pitchFamily="34" charset="0"/>
                <a:cs typeface="Tahoma" pitchFamily="34" charset="0"/>
              </a:rPr>
              <a:t> and </a:t>
            </a:r>
            <a:r>
              <a:rPr lang="en-US" sz="1600" b="1" dirty="0" smtClean="0">
                <a:latin typeface="Tahoma" pitchFamily="34" charset="0"/>
                <a:ea typeface="Tahoma" pitchFamily="34" charset="0"/>
                <a:cs typeface="Tahoma" pitchFamily="34" charset="0"/>
              </a:rPr>
              <a:t>Texas.</a:t>
            </a:r>
            <a:endParaRPr lang="en-US" sz="1600" b="1" dirty="0">
              <a:latin typeface="Tahoma" pitchFamily="34" charset="0"/>
              <a:ea typeface="Tahoma" pitchFamily="34" charset="0"/>
              <a:cs typeface="Tahoma" pitchFamily="34" charset="0"/>
            </a:endParaRPr>
          </a:p>
        </p:txBody>
      </p:sp>
      <p:sp>
        <p:nvSpPr>
          <p:cNvPr id="8" name="TextBox 7"/>
          <p:cNvSpPr txBox="1"/>
          <p:nvPr/>
        </p:nvSpPr>
        <p:spPr>
          <a:xfrm>
            <a:off x="752475" y="7497422"/>
            <a:ext cx="5762624" cy="523220"/>
          </a:xfrm>
          <a:prstGeom prst="rect">
            <a:avLst/>
          </a:prstGeom>
          <a:noFill/>
        </p:spPr>
        <p:txBody>
          <a:bodyPr wrap="square" rtlCol="0">
            <a:spAutoFit/>
          </a:bodyPr>
          <a:lstStyle/>
          <a:p>
            <a:r>
              <a:rPr lang="en-US" sz="1400" i="1" dirty="0" smtClean="0">
                <a:latin typeface="Tahoma" pitchFamily="34" charset="0"/>
                <a:ea typeface="Tahoma" pitchFamily="34" charset="0"/>
                <a:cs typeface="Tahoma" pitchFamily="34" charset="0"/>
              </a:rPr>
              <a:t>If you have any questions regarding CE approval for your state, </a:t>
            </a:r>
          </a:p>
          <a:p>
            <a:r>
              <a:rPr lang="en-US" sz="1400" i="1" dirty="0" smtClean="0">
                <a:latin typeface="Tahoma" pitchFamily="34" charset="0"/>
                <a:ea typeface="Tahoma" pitchFamily="34" charset="0"/>
                <a:cs typeface="Tahoma" pitchFamily="34" charset="0"/>
              </a:rPr>
              <a:t>please </a:t>
            </a:r>
            <a:r>
              <a:rPr lang="en-US" sz="1400" i="1" dirty="0" smtClean="0">
                <a:latin typeface="Tahoma" pitchFamily="34" charset="0"/>
                <a:ea typeface="Tahoma" pitchFamily="34" charset="0"/>
                <a:cs typeface="Tahoma" pitchFamily="34" charset="0"/>
                <a:hlinkClick r:id="rId3"/>
              </a:rPr>
              <a:t>check with your state </a:t>
            </a:r>
            <a:r>
              <a:rPr lang="en-US" sz="1400" i="1" dirty="0" smtClean="0">
                <a:latin typeface="Tahoma" pitchFamily="34" charset="0"/>
                <a:ea typeface="Tahoma" pitchFamily="34" charset="0"/>
                <a:cs typeface="Tahoma" pitchFamily="34" charset="0"/>
              </a:rPr>
              <a:t>or call us at #800-201-2247. </a:t>
            </a:r>
            <a:endParaRPr lang="en-US" sz="1400" i="1" dirty="0">
              <a:latin typeface="Tahoma" pitchFamily="34" charset="0"/>
              <a:ea typeface="Tahoma" pitchFamily="34" charset="0"/>
              <a:cs typeface="Tahoma" pitchFamily="34" charset="0"/>
            </a:endParaRPr>
          </a:p>
        </p:txBody>
      </p:sp>
      <p:sp>
        <p:nvSpPr>
          <p:cNvPr id="9" name="TextBox 8"/>
          <p:cNvSpPr txBox="1"/>
          <p:nvPr/>
        </p:nvSpPr>
        <p:spPr>
          <a:xfrm>
            <a:off x="590550" y="8648700"/>
            <a:ext cx="2124075" cy="369332"/>
          </a:xfrm>
          <a:prstGeom prst="rect">
            <a:avLst/>
          </a:prstGeom>
          <a:noFill/>
        </p:spPr>
        <p:txBody>
          <a:bodyPr wrap="square" rtlCol="0">
            <a:spAutoFit/>
          </a:bodyPr>
          <a:lstStyle/>
          <a:p>
            <a:endParaRPr lang="en-US" dirty="0"/>
          </a:p>
        </p:txBody>
      </p:sp>
      <p:sp>
        <p:nvSpPr>
          <p:cNvPr id="11" name="Slide Number Placeholder 10"/>
          <p:cNvSpPr>
            <a:spLocks noGrp="1"/>
          </p:cNvSpPr>
          <p:nvPr>
            <p:ph type="sldNum" sz="quarter" idx="12"/>
          </p:nvPr>
        </p:nvSpPr>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Our Policies</a:t>
            </a:r>
            <a:endParaRPr lang="en-US" dirty="0"/>
          </a:p>
        </p:txBody>
      </p:sp>
      <p:sp>
        <p:nvSpPr>
          <p:cNvPr id="3" name="TextBox 2"/>
          <p:cNvSpPr txBox="1"/>
          <p:nvPr/>
        </p:nvSpPr>
        <p:spPr>
          <a:xfrm>
            <a:off x="342900" y="1470753"/>
            <a:ext cx="6172200" cy="7478970"/>
          </a:xfrm>
          <a:prstGeom prst="rect">
            <a:avLst/>
          </a:prstGeom>
          <a:noFill/>
        </p:spPr>
        <p:txBody>
          <a:bodyPr wrap="square" rtlCol="0">
            <a:spAutoFit/>
          </a:bodyPr>
          <a:lstStyle/>
          <a:p>
            <a:r>
              <a:rPr lang="en-US" sz="1200" b="1" dirty="0" smtClean="0">
                <a:solidFill>
                  <a:srgbClr val="00B0F0"/>
                </a:solidFill>
                <a:latin typeface="Tahoma" pitchFamily="34" charset="0"/>
                <a:ea typeface="Tahoma" pitchFamily="34" charset="0"/>
                <a:cs typeface="Tahoma" pitchFamily="34" charset="0"/>
              </a:rPr>
              <a:t>Minimums  </a:t>
            </a:r>
            <a:r>
              <a:rPr lang="en-US" sz="1200" dirty="0" smtClean="0">
                <a:latin typeface="Tahoma" pitchFamily="34" charset="0"/>
                <a:ea typeface="Tahoma" pitchFamily="34" charset="0"/>
                <a:cs typeface="Tahoma" pitchFamily="34" charset="0"/>
              </a:rPr>
              <a:t>We must reach a minimum number of attendees in order for us to be able to go forward with any class. You will know that we have reached our minimum when you receive a confirmation letter in the mail with a map to the location of the class and a letter indicating what supplies should be brought to the class. We suggest that you wait to receive your confirmation letter before scheduling travel plans or making hotel reservations. We accept no responsibility for fees associated with a class cancellation aside from the class tuition.</a:t>
            </a:r>
            <a:br>
              <a:rPr lang="en-US" sz="1200" dirty="0" smtClean="0">
                <a:latin typeface="Tahoma" pitchFamily="34" charset="0"/>
                <a:ea typeface="Tahoma" pitchFamily="34" charset="0"/>
                <a:cs typeface="Tahoma" pitchFamily="34" charset="0"/>
              </a:rPr>
            </a:br>
            <a:endParaRPr lang="en-US" sz="1200" dirty="0" smtClean="0">
              <a:latin typeface="Tahoma" pitchFamily="34" charset="0"/>
              <a:ea typeface="Tahoma" pitchFamily="34" charset="0"/>
              <a:cs typeface="Tahoma" pitchFamily="34" charset="0"/>
            </a:endParaRPr>
          </a:p>
          <a:p>
            <a:r>
              <a:rPr lang="en-US" sz="1200" b="1" dirty="0" smtClean="0">
                <a:solidFill>
                  <a:srgbClr val="00B0F0"/>
                </a:solidFill>
                <a:latin typeface="Tahoma" pitchFamily="34" charset="0"/>
                <a:ea typeface="Tahoma" pitchFamily="34" charset="0"/>
                <a:cs typeface="Tahoma" pitchFamily="34" charset="0"/>
              </a:rPr>
              <a:t>Cancellation Policy  </a:t>
            </a:r>
            <a:r>
              <a:rPr lang="en-US" sz="1200" i="1" dirty="0" smtClean="0">
                <a:latin typeface="Tahoma" pitchFamily="34" charset="0"/>
                <a:ea typeface="Tahoma" pitchFamily="34" charset="0"/>
                <a:cs typeface="Tahoma" pitchFamily="34" charset="0"/>
              </a:rPr>
              <a:t>For Classes</a:t>
            </a:r>
            <a:r>
              <a:rPr lang="en-US" sz="1200" dirty="0" smtClean="0">
                <a:latin typeface="Tahoma" pitchFamily="34" charset="0"/>
                <a:ea typeface="Tahoma" pitchFamily="34" charset="0"/>
                <a:cs typeface="Tahoma" pitchFamily="34" charset="0"/>
              </a:rPr>
              <a:t>: If it is necessary for us to cancel a class, you can chose to receive a refund in the same manner as your payment, you may take a class credit or often times we can switch to the same class at a different location. If it is necessary for you to cancel a class, if you cancel more than thirty days prior to the seminar, you can receive a refund or a credit. If you cancel thirty days or less prior to the seminar, all amounts paid are credited towards a future class. As of 1/1/14, all credits expire on or before 1/1/15. </a:t>
            </a:r>
            <a:r>
              <a:rPr lang="en-US" sz="1200" i="1" dirty="0" smtClean="0">
                <a:latin typeface="Tahoma" pitchFamily="34" charset="0"/>
                <a:ea typeface="Tahoma" pitchFamily="34" charset="0"/>
                <a:cs typeface="Tahoma" pitchFamily="34" charset="0"/>
              </a:rPr>
              <a:t>For Cruises</a:t>
            </a:r>
            <a:r>
              <a:rPr lang="en-US" sz="1200" dirty="0" smtClean="0">
                <a:latin typeface="Tahoma" pitchFamily="34" charset="0"/>
                <a:ea typeface="Tahoma" pitchFamily="34" charset="0"/>
                <a:cs typeface="Tahoma" pitchFamily="34" charset="0"/>
              </a:rPr>
              <a:t>: All classes are included with the pricing of the cruise. Any cancellation clause is conditioned by your cruise reservations. </a:t>
            </a:r>
            <a:r>
              <a:rPr lang="en-US" sz="1200" i="1" dirty="0" smtClean="0">
                <a:latin typeface="Tahoma" pitchFamily="34" charset="0"/>
                <a:ea typeface="Tahoma" pitchFamily="34" charset="0"/>
                <a:cs typeface="Tahoma" pitchFamily="34" charset="0"/>
              </a:rPr>
              <a:t>For Costa Rica:</a:t>
            </a:r>
            <a:r>
              <a:rPr lang="en-US" sz="1200" dirty="0" smtClean="0">
                <a:latin typeface="Tahoma" pitchFamily="34" charset="0"/>
                <a:ea typeface="Tahoma" pitchFamily="34" charset="0"/>
                <a:cs typeface="Tahoma" pitchFamily="34" charset="0"/>
              </a:rPr>
              <a:t> A minimum deposit of $350 per person must be made to hold your reservation. 50% of the total due will be billed to your credit card on file ninety days prior to the trip. The total balance is due and will be billed to your credit card on file thirty days before the trip. If you need to cancel this more than ninety days prior to the trip, your deposit is completely refundable. After this time, you will receive a credit towards a future trip or classes. As of 1/1/14, all credits expire on or before 1/1/15.</a:t>
            </a:r>
            <a:br>
              <a:rPr lang="en-US" sz="1200" dirty="0" smtClean="0">
                <a:latin typeface="Tahoma" pitchFamily="34" charset="0"/>
                <a:ea typeface="Tahoma" pitchFamily="34" charset="0"/>
                <a:cs typeface="Tahoma" pitchFamily="34" charset="0"/>
              </a:rPr>
            </a:br>
            <a:endParaRPr lang="en-US" sz="1200" dirty="0" smtClean="0">
              <a:latin typeface="Tahoma" pitchFamily="34" charset="0"/>
              <a:ea typeface="Tahoma" pitchFamily="34" charset="0"/>
              <a:cs typeface="Tahoma" pitchFamily="34" charset="0"/>
            </a:endParaRPr>
          </a:p>
          <a:p>
            <a:r>
              <a:rPr lang="en-US" sz="1200" b="1" dirty="0" smtClean="0">
                <a:solidFill>
                  <a:srgbClr val="00B0F0"/>
                </a:solidFill>
                <a:latin typeface="Tahoma" pitchFamily="34" charset="0"/>
                <a:ea typeface="Tahoma" pitchFamily="34" charset="0"/>
                <a:cs typeface="Tahoma" pitchFamily="34" charset="0"/>
              </a:rPr>
              <a:t>Class Review Policy  </a:t>
            </a:r>
            <a:r>
              <a:rPr lang="en-US" sz="1200" dirty="0" smtClean="0">
                <a:latin typeface="Tahoma" pitchFamily="34" charset="0"/>
                <a:ea typeface="Tahoma" pitchFamily="34" charset="0"/>
                <a:cs typeface="Tahoma" pitchFamily="34" charset="0"/>
              </a:rPr>
              <a:t>After you have taken a class, you may review the class for no charge for up to a year from the date in which you first took the class. You may take the class for half-price for up to two years. You will need to bring your original course materials with you to class and you will not receive additional continuing education credits for a review.</a:t>
            </a:r>
            <a:br>
              <a:rPr lang="en-US" sz="1200" dirty="0" smtClean="0">
                <a:latin typeface="Tahoma" pitchFamily="34" charset="0"/>
                <a:ea typeface="Tahoma" pitchFamily="34" charset="0"/>
                <a:cs typeface="Tahoma" pitchFamily="34" charset="0"/>
              </a:rPr>
            </a:br>
            <a:endParaRPr lang="en-US" sz="1200" dirty="0" smtClean="0">
              <a:latin typeface="Tahoma" pitchFamily="34" charset="0"/>
              <a:ea typeface="Tahoma" pitchFamily="34" charset="0"/>
              <a:cs typeface="Tahoma" pitchFamily="34" charset="0"/>
            </a:endParaRPr>
          </a:p>
          <a:p>
            <a:r>
              <a:rPr lang="en-US" sz="1200" b="1" dirty="0" smtClean="0">
                <a:solidFill>
                  <a:srgbClr val="00B0F0"/>
                </a:solidFill>
                <a:latin typeface="Tahoma" pitchFamily="34" charset="0"/>
                <a:ea typeface="Tahoma" pitchFamily="34" charset="0"/>
                <a:cs typeface="Tahoma" pitchFamily="34" charset="0"/>
              </a:rPr>
              <a:t>Class Locations  </a:t>
            </a:r>
            <a:r>
              <a:rPr lang="en-US" sz="1200" dirty="0" smtClean="0">
                <a:latin typeface="Tahoma" pitchFamily="34" charset="0"/>
                <a:ea typeface="Tahoma" pitchFamily="34" charset="0"/>
                <a:cs typeface="Tahoma" pitchFamily="34" charset="0"/>
              </a:rPr>
              <a:t>From time to time it is necessary to change a class location. We will provide you with as much advance notice as possible and the new location will almost always be very close to the location originally scheduled for the class to be held.</a:t>
            </a:r>
            <a:br>
              <a:rPr lang="en-US" sz="1200" dirty="0" smtClean="0">
                <a:latin typeface="Tahoma" pitchFamily="34" charset="0"/>
                <a:ea typeface="Tahoma" pitchFamily="34" charset="0"/>
                <a:cs typeface="Tahoma" pitchFamily="34" charset="0"/>
              </a:rPr>
            </a:br>
            <a:endParaRPr lang="en-US" sz="1200" dirty="0" smtClean="0">
              <a:latin typeface="Tahoma" pitchFamily="34" charset="0"/>
              <a:ea typeface="Tahoma" pitchFamily="34" charset="0"/>
              <a:cs typeface="Tahoma" pitchFamily="34" charset="0"/>
            </a:endParaRPr>
          </a:p>
          <a:p>
            <a:r>
              <a:rPr lang="en-US" sz="1200" b="1" dirty="0" smtClean="0">
                <a:solidFill>
                  <a:srgbClr val="00B0F0"/>
                </a:solidFill>
                <a:latin typeface="Tahoma" pitchFamily="34" charset="0"/>
                <a:ea typeface="Tahoma" pitchFamily="34" charset="0"/>
                <a:cs typeface="Tahoma" pitchFamily="34" charset="0"/>
              </a:rPr>
              <a:t>Instructors  </a:t>
            </a:r>
            <a:r>
              <a:rPr lang="en-US" sz="1200" dirty="0" smtClean="0">
                <a:latin typeface="Tahoma" pitchFamily="34" charset="0"/>
                <a:ea typeface="Tahoma" pitchFamily="34" charset="0"/>
                <a:cs typeface="Tahoma" pitchFamily="34" charset="0"/>
              </a:rPr>
              <a:t>We are unable to guarantee that a particular teacher will teach a particular class. In most instances, the instructor scheduled to cover a class will do so, however scheduling conflicts may occur. We reserve the right to substitute an alternate teacher to cover a class. All of our instructors are skilled, highly trained professionals in our industry and duly authorized as continuing education providers. Most of our instructors are independent contractors responsible for their own class content and administration.</a:t>
            </a:r>
            <a:endParaRPr lang="en-US" sz="12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Our Teachers</a:t>
            </a:r>
            <a:endParaRPr lang="en-US" dirty="0"/>
          </a:p>
        </p:txBody>
      </p:sp>
      <p:sp>
        <p:nvSpPr>
          <p:cNvPr id="3" name="TextBox 2"/>
          <p:cNvSpPr txBox="1"/>
          <p:nvPr/>
        </p:nvSpPr>
        <p:spPr>
          <a:xfrm>
            <a:off x="342900" y="1890184"/>
            <a:ext cx="6172200" cy="2554545"/>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We have chosen some of the finest massage educators in the business to provide continuing education to you.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All of our teachers are licensed, certified or otherwise duly credentialed to provide continuing education to massage therapists. </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All of our teachers are either seasoned therapists themselves or are chiropractic physicians. All maintain or oversee a regular massage practice.</a:t>
            </a:r>
            <a:endParaRPr lang="en-US" sz="1600" dirty="0">
              <a:latin typeface="Tahoma" pitchFamily="34" charset="0"/>
              <a:ea typeface="Tahoma" pitchFamily="34" charset="0"/>
              <a:cs typeface="Tahoma" pitchFamily="34" charset="0"/>
            </a:endParaRPr>
          </a:p>
        </p:txBody>
      </p:sp>
      <p:pic>
        <p:nvPicPr>
          <p:cNvPr id="4" name="Picture 3" descr="teachercollage.jpg"/>
          <p:cNvPicPr>
            <a:picLocks noChangeAspect="1"/>
          </p:cNvPicPr>
          <p:nvPr/>
        </p:nvPicPr>
        <p:blipFill>
          <a:blip r:embed="rId2"/>
          <a:stretch>
            <a:fillRect/>
          </a:stretch>
        </p:blipFill>
        <p:spPr>
          <a:xfrm>
            <a:off x="371475" y="4953868"/>
            <a:ext cx="5985128" cy="3063816"/>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latin typeface="Tahoma" pitchFamily="34" charset="0"/>
                <a:ea typeface="Tahoma" pitchFamily="34" charset="0"/>
                <a:cs typeface="Tahoma" pitchFamily="34" charset="0"/>
              </a:rPr>
              <a:t>Course Locations</a:t>
            </a:r>
            <a:endParaRPr lang="en-US" dirty="0"/>
          </a:p>
        </p:txBody>
      </p:sp>
      <p:sp>
        <p:nvSpPr>
          <p:cNvPr id="3" name="TextBox 2"/>
          <p:cNvSpPr txBox="1"/>
          <p:nvPr/>
        </p:nvSpPr>
        <p:spPr>
          <a:xfrm>
            <a:off x="942976" y="4876799"/>
            <a:ext cx="4876800" cy="4031873"/>
          </a:xfrm>
          <a:prstGeom prst="rect">
            <a:avLst/>
          </a:prstGeom>
          <a:noFill/>
        </p:spPr>
        <p:txBody>
          <a:bodyPr wrap="square" rtlCol="0">
            <a:spAutoFit/>
          </a:bodyPr>
          <a:lstStyle/>
          <a:p>
            <a:endParaRPr lang="en-US" sz="1600" dirty="0" smtClean="0">
              <a:latin typeface="Tahoma" pitchFamily="34" charset="0"/>
              <a:ea typeface="Tahoma" pitchFamily="34" charset="0"/>
              <a:cs typeface="Tahoma" pitchFamily="34" charset="0"/>
            </a:endParaRPr>
          </a:p>
          <a:p>
            <a:pPr algn="ctr"/>
            <a:r>
              <a:rPr lang="en-US" sz="1600" dirty="0" smtClean="0">
                <a:solidFill>
                  <a:srgbClr val="00B0F0"/>
                </a:solidFill>
                <a:latin typeface="Tahoma" pitchFamily="34" charset="0"/>
                <a:ea typeface="Tahoma" pitchFamily="34" charset="0"/>
                <a:cs typeface="Tahoma" pitchFamily="34" charset="0"/>
              </a:rPr>
              <a:t>When will there be a class near me?</a:t>
            </a:r>
          </a:p>
          <a:p>
            <a:endParaRPr lang="en-US" sz="1600" dirty="0" smtClean="0">
              <a:latin typeface="Tahoma" pitchFamily="34" charset="0"/>
              <a:ea typeface="Tahoma" pitchFamily="34" charset="0"/>
              <a:cs typeface="Tahoma" pitchFamily="34" charset="0"/>
            </a:endParaRPr>
          </a:p>
          <a:p>
            <a:pPr>
              <a:buFont typeface="Arial" pitchFamily="34" charset="0"/>
              <a:buChar char="•"/>
            </a:pPr>
            <a:r>
              <a:rPr lang="en-US" sz="1600" dirty="0" smtClean="0">
                <a:latin typeface="Tahoma" pitchFamily="34" charset="0"/>
                <a:ea typeface="Tahoma" pitchFamily="34" charset="0"/>
                <a:cs typeface="Tahoma" pitchFamily="34" charset="0"/>
              </a:rPr>
              <a:t>Check our website to </a:t>
            </a:r>
            <a:r>
              <a:rPr lang="en-US" sz="1600" dirty="0" smtClean="0">
                <a:latin typeface="Tahoma" pitchFamily="34" charset="0"/>
                <a:ea typeface="Tahoma" pitchFamily="34" charset="0"/>
                <a:cs typeface="Tahoma" pitchFamily="34" charset="0"/>
                <a:hlinkClick r:id="rId2"/>
              </a:rPr>
              <a:t>view the current seminar schedule</a:t>
            </a:r>
            <a:r>
              <a:rPr lang="en-US" sz="1600" dirty="0" smtClean="0">
                <a:latin typeface="Tahoma" pitchFamily="34" charset="0"/>
                <a:ea typeface="Tahoma" pitchFamily="34" charset="0"/>
                <a:cs typeface="Tahoma" pitchFamily="34" charset="0"/>
              </a:rPr>
              <a:t>. We will also give you an idea as to when our schedule will again be updated and the region of the country in which those classes will take place.</a:t>
            </a:r>
          </a:p>
          <a:p>
            <a:pPr>
              <a:buFont typeface="Arial" pitchFamily="34" charset="0"/>
              <a:buChar char="•"/>
            </a:pPr>
            <a:endParaRPr lang="en-US" sz="1600" dirty="0" smtClean="0">
              <a:latin typeface="Tahoma" pitchFamily="34" charset="0"/>
              <a:ea typeface="Tahoma" pitchFamily="34" charset="0"/>
              <a:cs typeface="Tahoma" pitchFamily="34" charset="0"/>
            </a:endParaRPr>
          </a:p>
          <a:p>
            <a:pPr>
              <a:buFont typeface="Arial" pitchFamily="34" charset="0"/>
              <a:buChar char="•"/>
            </a:pPr>
            <a:r>
              <a:rPr lang="en-US" sz="1600" dirty="0" smtClean="0">
                <a:latin typeface="Tahoma" pitchFamily="34" charset="0"/>
                <a:ea typeface="Tahoma" pitchFamily="34" charset="0"/>
                <a:cs typeface="Tahoma" pitchFamily="34" charset="0"/>
              </a:rPr>
              <a:t>Join our </a:t>
            </a:r>
            <a:r>
              <a:rPr lang="en-US" sz="1600" dirty="0" smtClean="0">
                <a:latin typeface="Tahoma" pitchFamily="34" charset="0"/>
                <a:ea typeface="Tahoma" pitchFamily="34" charset="0"/>
                <a:cs typeface="Tahoma" pitchFamily="34" charset="0"/>
                <a:hlinkClick r:id="rId3"/>
              </a:rPr>
              <a:t>email list</a:t>
            </a:r>
            <a:r>
              <a:rPr lang="en-US" sz="1600" dirty="0" smtClean="0">
                <a:latin typeface="Tahoma" pitchFamily="34" charset="0"/>
                <a:ea typeface="Tahoma" pitchFamily="34" charset="0"/>
                <a:cs typeface="Tahoma" pitchFamily="34" charset="0"/>
              </a:rPr>
              <a:t>. </a:t>
            </a:r>
            <a:r>
              <a:rPr lang="en-US" sz="1600" b="1" dirty="0" smtClean="0">
                <a:latin typeface="Tahoma" pitchFamily="34" charset="0"/>
                <a:ea typeface="Tahoma" pitchFamily="34" charset="0"/>
                <a:cs typeface="Tahoma" pitchFamily="34" charset="0"/>
              </a:rPr>
              <a:t>This is the best way to remain up to date as to future class offerings.</a:t>
            </a:r>
          </a:p>
          <a:p>
            <a:pPr>
              <a:buFont typeface="Arial" pitchFamily="34" charset="0"/>
              <a:buChar char="•"/>
            </a:pPr>
            <a:endParaRPr lang="en-US" sz="1600" dirty="0" smtClean="0">
              <a:latin typeface="Tahoma" pitchFamily="34" charset="0"/>
              <a:ea typeface="Tahoma" pitchFamily="34" charset="0"/>
              <a:cs typeface="Tahoma" pitchFamily="34" charset="0"/>
            </a:endParaRPr>
          </a:p>
          <a:p>
            <a:pPr>
              <a:buFont typeface="Arial" pitchFamily="34" charset="0"/>
              <a:buChar char="•"/>
            </a:pPr>
            <a:r>
              <a:rPr lang="en-US" sz="1600" dirty="0" smtClean="0">
                <a:latin typeface="Tahoma" pitchFamily="34" charset="0"/>
                <a:ea typeface="Tahoma" pitchFamily="34" charset="0"/>
                <a:cs typeface="Tahoma" pitchFamily="34" charset="0"/>
              </a:rPr>
              <a:t>Notifications of schedule updates are posted on </a:t>
            </a:r>
            <a:r>
              <a:rPr lang="en-US" sz="1600" dirty="0" err="1" smtClean="0">
                <a:latin typeface="Tahoma" pitchFamily="34" charset="0"/>
                <a:ea typeface="Tahoma" pitchFamily="34" charset="0"/>
                <a:cs typeface="Tahoma" pitchFamily="34" charset="0"/>
                <a:hlinkClick r:id="rId4"/>
              </a:rPr>
              <a:t>Facebook</a:t>
            </a:r>
            <a:r>
              <a:rPr lang="en-US" sz="1600" dirty="0" smtClean="0">
                <a:latin typeface="Tahoma" pitchFamily="34" charset="0"/>
                <a:ea typeface="Tahoma" pitchFamily="34" charset="0"/>
                <a:cs typeface="Tahoma" pitchFamily="34" charset="0"/>
              </a:rPr>
              <a:t>. Like us and feel free to post your questions and comments.</a:t>
            </a:r>
          </a:p>
          <a:p>
            <a:endParaRPr lang="en-US" sz="1600" dirty="0" smtClean="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5"/>
          <a:srcRect/>
          <a:stretch>
            <a:fillRect/>
          </a:stretch>
        </p:blipFill>
        <p:spPr bwMode="auto">
          <a:xfrm>
            <a:off x="3369253" y="1913234"/>
            <a:ext cx="3119924" cy="2792116"/>
          </a:xfrm>
          <a:prstGeom prst="rect">
            <a:avLst/>
          </a:prstGeom>
          <a:noFill/>
          <a:ln w="9525">
            <a:noFill/>
            <a:miter lim="800000"/>
            <a:headEnd/>
            <a:tailEnd/>
          </a:ln>
          <a:effectLst/>
        </p:spPr>
      </p:pic>
      <p:sp>
        <p:nvSpPr>
          <p:cNvPr id="7" name="TextBox 6"/>
          <p:cNvSpPr txBox="1"/>
          <p:nvPr/>
        </p:nvSpPr>
        <p:spPr>
          <a:xfrm>
            <a:off x="428779" y="1809751"/>
            <a:ext cx="3104995" cy="304698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We teach a schedule of classes in many major cities across the United States. We also teach on cruises to various exciting ports of call and at several locations in Costa Rica.</a:t>
            </a:r>
          </a:p>
          <a:p>
            <a:endParaRPr lang="en-US"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Our schedule is updated many times throughout the course of the year. If we are not currently offering classes in a location near you, we may be soon. </a:t>
            </a:r>
          </a:p>
        </p:txBody>
      </p:sp>
      <p:sp>
        <p:nvSpPr>
          <p:cNvPr id="9" name="Slide Number Placeholder 8"/>
          <p:cNvSpPr>
            <a:spLocks noGrp="1"/>
          </p:cNvSpPr>
          <p:nvPr>
            <p:ph type="sldNum" sz="quarter" idx="12"/>
          </p:nvPr>
        </p:nvSpPr>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27215</TotalTime>
  <Words>2790</Words>
  <Application>Microsoft Office PowerPoint</Application>
  <PresentationFormat>On-screen Show (4:3)</PresentationFormat>
  <Paragraphs>293</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2</vt:lpstr>
      <vt:lpstr>   LMT Success Group 2501 W. Hillsboro Blvd., Suite 102 &amp; 102 Deerfield Beach, FL   33442 #800-201-2247 - #954-596-1170 www.lmtsuccessgroup.com </vt:lpstr>
      <vt:lpstr>Slide 4</vt:lpstr>
      <vt:lpstr>Slide 5</vt:lpstr>
      <vt:lpstr>Slide 6</vt:lpstr>
      <vt:lpstr>Our Credentials</vt:lpstr>
      <vt:lpstr>Our Policies</vt:lpstr>
      <vt:lpstr>Our Teachers</vt:lpstr>
      <vt:lpstr>Course Locations</vt:lpstr>
      <vt:lpstr>Our Programs</vt:lpstr>
      <vt:lpstr>Medical Massage Practitioner Certification</vt:lpstr>
      <vt:lpstr>Are you ready to be an MMP?</vt:lpstr>
      <vt:lpstr>Options for earning your MMP</vt:lpstr>
      <vt:lpstr>MMP Class Descriptions (Professional Level Series)</vt:lpstr>
      <vt:lpstr>MMP Class Descriptions (Master’s Level Series)</vt:lpstr>
      <vt:lpstr>Medi-Spa &amp; Spa-Based Courses </vt:lpstr>
      <vt:lpstr>Medi-Spa &amp; Spa-Based Courses </vt:lpstr>
      <vt:lpstr>Medi-Spa &amp; Spa-Based Courses </vt:lpstr>
      <vt:lpstr>WorkSmart Business Classes </vt:lpstr>
      <vt:lpstr>WorkSmart Business Classes </vt:lpstr>
      <vt:lpstr>Costa Rica Adventure Learning </vt:lpstr>
      <vt:lpstr>Education Vacation Cruises </vt:lpstr>
      <vt:lpstr>Las Vegas Success School</vt:lpstr>
      <vt:lpstr>Tools of the Trade Professional Liability Insurance</vt:lpstr>
      <vt:lpstr>Tools of the Trade  Office Management Software</vt:lpstr>
      <vt:lpstr>Tools of the Trade DVD’s and Books</vt:lpstr>
      <vt:lpstr>Tools of the Trade Modalities</vt:lpstr>
      <vt:lpstr>Slide 29</vt:lpstr>
    </vt:vector>
  </TitlesOfParts>
  <Company>7921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dc:creator>
  <cp:lastModifiedBy>LMT Success Group</cp:lastModifiedBy>
  <cp:revision>708</cp:revision>
  <dcterms:created xsi:type="dcterms:W3CDTF">2012-06-19T17:02:34Z</dcterms:created>
  <dcterms:modified xsi:type="dcterms:W3CDTF">2015-04-29T22:37:08Z</dcterms:modified>
</cp:coreProperties>
</file>